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56" r:id="rId3"/>
    <p:sldId id="272" r:id="rId4"/>
    <p:sldId id="286" r:id="rId5"/>
    <p:sldId id="307" r:id="rId6"/>
    <p:sldId id="308" r:id="rId7"/>
    <p:sldId id="343" r:id="rId8"/>
    <p:sldId id="309" r:id="rId9"/>
    <p:sldId id="355" r:id="rId10"/>
    <p:sldId id="356" r:id="rId11"/>
    <p:sldId id="310" r:id="rId12"/>
    <p:sldId id="312" r:id="rId13"/>
    <p:sldId id="345" r:id="rId14"/>
    <p:sldId id="346" r:id="rId15"/>
    <p:sldId id="347" r:id="rId16"/>
    <p:sldId id="311" r:id="rId17"/>
    <p:sldId id="289" r:id="rId18"/>
    <p:sldId id="299" r:id="rId19"/>
    <p:sldId id="316" r:id="rId20"/>
    <p:sldId id="300" r:id="rId21"/>
    <p:sldId id="328" r:id="rId22"/>
    <p:sldId id="314" r:id="rId23"/>
    <p:sldId id="357" r:id="rId24"/>
    <p:sldId id="341" r:id="rId25"/>
    <p:sldId id="358" r:id="rId26"/>
    <p:sldId id="359" r:id="rId27"/>
    <p:sldId id="363" r:id="rId28"/>
    <p:sldId id="360" r:id="rId29"/>
    <p:sldId id="362" r:id="rId30"/>
    <p:sldId id="317" r:id="rId31"/>
    <p:sldId id="285" r:id="rId32"/>
    <p:sldId id="318" r:id="rId33"/>
    <p:sldId id="319" r:id="rId34"/>
    <p:sldId id="266" r:id="rId35"/>
    <p:sldId id="268" r:id="rId36"/>
    <p:sldId id="269" r:id="rId37"/>
    <p:sldId id="352" r:id="rId38"/>
    <p:sldId id="353" r:id="rId39"/>
    <p:sldId id="291" r:id="rId40"/>
    <p:sldId id="279" r:id="rId41"/>
    <p:sldId id="298" r:id="rId42"/>
    <p:sldId id="324" r:id="rId43"/>
    <p:sldId id="348" r:id="rId44"/>
    <p:sldId id="34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2F2F2"/>
    <a:srgbClr val="43F5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2" autoAdjust="0"/>
    <p:restoredTop sz="78981" autoAdjust="0"/>
  </p:normalViewPr>
  <p:slideViewPr>
    <p:cSldViewPr>
      <p:cViewPr varScale="1">
        <p:scale>
          <a:sx n="65" d="100"/>
          <a:sy n="65" d="100"/>
        </p:scale>
        <p:origin x="-11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4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51A7E-C9B6-403D-94E5-9F93F39D0C9D}" type="datetimeFigureOut">
              <a:rPr lang="en-US" smtClean="0"/>
              <a:pPr/>
              <a:t>12/19/2009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FD011-EAFC-46FF-BD79-9293FAB85F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baseline="0" dirty="0" smtClean="0"/>
          </a:p>
          <a:p>
            <a:endParaRPr lang="en-US" baseline="0" dirty="0" smtClean="0"/>
          </a:p>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If</a:t>
            </a:r>
            <a:r>
              <a:rPr lang="en-US" baseline="0" dirty="0" smtClean="0"/>
              <a:t> you render the scene with VPLs defined this way your will get </a:t>
            </a:r>
            <a:r>
              <a:rPr lang="en-US" baseline="0" dirty="0" smtClean="0"/>
              <a:t>an image with a </a:t>
            </a:r>
            <a:r>
              <a:rPr lang="en-US" baseline="0" dirty="0" smtClean="0"/>
              <a:t>lot of splotches. Each splotch corresponds to the spike in the emission distribution of a single VPL. For example, the streak on the ceiling is caused by a VPL located on a highly anisotropic glossy surface.</a:t>
            </a:r>
          </a:p>
          <a:p>
            <a:r>
              <a:rPr lang="en-US" baseline="0" dirty="0" smtClean="0"/>
              <a:t>The common solution in instant </a:t>
            </a:r>
            <a:r>
              <a:rPr lang="en-US" baseline="0" dirty="0" err="1" smtClean="0"/>
              <a:t>radiosity</a:t>
            </a:r>
            <a:r>
              <a:rPr lang="en-US" baseline="0" dirty="0" smtClean="0"/>
              <a:t> is to ignore the glossy component of </a:t>
            </a:r>
            <a:r>
              <a:rPr lang="en-US" baseline="0" dirty="0" smtClean="0"/>
              <a:t>the BRDF </a:t>
            </a:r>
            <a:r>
              <a:rPr lang="en-US" baseline="0" dirty="0" smtClean="0"/>
              <a:t>at the light location which produces VPLs with very uniform emission distribution.</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We’re dealing with a long standing problem of CG: computing global illumination efficiently. Depending</a:t>
            </a:r>
            <a:r>
              <a:rPr lang="en-US" baseline="0" dirty="0" smtClean="0"/>
              <a:t> on the scene properties, GI produces different illumination effects but we’re specifically focusing on light inter-reflections on glossy surfaces. Monte Caro methods, such as PT, are general enough to handle all these effects, but can take long time to converge, especially in the scenes that we’re </a:t>
            </a:r>
            <a:r>
              <a:rPr lang="en-US" baseline="0" dirty="0" smtClean="0"/>
              <a:t>focusing on.</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More specifically, we well spread the light energy over the surfaces inside</a:t>
            </a:r>
            <a:r>
              <a:rPr lang="en-US" baseline="0" dirty="0" smtClean="0"/>
              <a:t> the sphere of radius r centered at the light position p. And the contribution of the light will be computed as an integral over the solid angle subtended by the sphere.</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Let’s write down the formula for </a:t>
            </a:r>
            <a:r>
              <a:rPr lang="en-US" dirty="0" smtClean="0"/>
              <a:t>the </a:t>
            </a:r>
            <a:r>
              <a:rPr lang="en-US" dirty="0" smtClean="0"/>
              <a:t>contribution of such a light to the surface point x. </a:t>
            </a:r>
            <a:r>
              <a:rPr lang="en-US" dirty="0" smtClean="0"/>
              <a:t>We </a:t>
            </a:r>
            <a:r>
              <a:rPr lang="en-US" dirty="0" smtClean="0"/>
              <a:t>have</a:t>
            </a:r>
            <a:r>
              <a:rPr lang="en-US" baseline="0" dirty="0" smtClean="0"/>
              <a:t> the integration over the solid angle. The integrand is a product of the following terms: the cosine weighted BRDF at the surface, next, the BRDF at the point y n the vicinity of the light location. Finally, we have an indicator term that is zero </a:t>
            </a:r>
            <a:r>
              <a:rPr lang="en-US" baseline="0" dirty="0" smtClean="0"/>
              <a:t>for </a:t>
            </a:r>
            <a:r>
              <a:rPr lang="en-US" baseline="0" dirty="0" smtClean="0"/>
              <a:t>all the directions that correspond to surface point y outside the sphere. We normalize the integration by the expected surface area inside the sphere, pi*r^2, and multiply by the light flux.</a:t>
            </a:r>
          </a:p>
          <a:p>
            <a:r>
              <a:rPr lang="en-US" dirty="0" smtClean="0"/>
              <a:t>To</a:t>
            </a:r>
            <a:r>
              <a:rPr lang="en-US" baseline="0" dirty="0" smtClean="0"/>
              <a:t> avoid this indicator term, we could define the light contribution as an integral over a disk area. Unfortunately, </a:t>
            </a:r>
            <a:r>
              <a:rPr lang="en-US" baseline="0" dirty="0" smtClean="0"/>
              <a:t>doing that re-introduces </a:t>
            </a:r>
            <a:r>
              <a:rPr lang="en-US" baseline="0" dirty="0" smtClean="0"/>
              <a:t>the infamous 1/dist^2 term and produces bad results (we tried it). </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Unfortunately,</a:t>
            </a:r>
            <a:r>
              <a:rPr lang="en-US" baseline="0" dirty="0" smtClean="0"/>
              <a:t> this formulation requires finding the point y for all directions l inside the cone, which required ray tracing. This is clearly not feasible.</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To produce a computationally</a:t>
            </a:r>
            <a:r>
              <a:rPr lang="en-US" baseline="0" dirty="0" smtClean="0"/>
              <a:t> convenient approximation to the previous formula, we make the following simplifying assumptions. We assume that the visibility, the surface normal and the BRDF are constant inside the sphere. And we take them from the light location p.</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With these </a:t>
            </a:r>
            <a:r>
              <a:rPr lang="en-US" dirty="0" smtClean="0"/>
              <a:t>assumptions,</a:t>
            </a:r>
            <a:r>
              <a:rPr lang="en-US" baseline="0" dirty="0" smtClean="0"/>
              <a:t> </a:t>
            </a:r>
            <a:r>
              <a:rPr lang="en-US" baseline="0" dirty="0" smtClean="0"/>
              <a:t>we can write a formula for the contribution of a VSL:</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fast specialized algorithms exist but there is no satisfying solution for glossy inter-reflections.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This is the kind of images</a:t>
            </a:r>
            <a:r>
              <a:rPr lang="en-US" baseline="0" dirty="0" smtClean="0"/>
              <a:t> that we would like to render. Indeed, their appearance is completely dominated by glossy inter-reflections.</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Unbiased</a:t>
            </a:r>
            <a:r>
              <a:rPr lang="en-US" baseline="0" dirty="0" smtClean="0"/>
              <a:t> GI methods converge slowly since they have hard times finding important paths when dealing with glossy scenes.</a:t>
            </a:r>
          </a:p>
          <a:p>
            <a:r>
              <a:rPr lang="en-US" baseline="0" dirty="0" smtClean="0"/>
              <a:t>Photon mapping is the most well known example of an biased GI method. However, it does not perform very well in glossy scene either: huge number of photons is required and final gathering is a bottleneck.</a:t>
            </a:r>
          </a:p>
          <a:p>
            <a:r>
              <a:rPr lang="en-US" baseline="0" dirty="0" smtClean="0"/>
              <a:t>Final gathering can be accelerated with interpolation-based approaches such as radiance caching, but their assumptions about illumination smoothness is often invalid.</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Instant </a:t>
            </a:r>
            <a:r>
              <a:rPr lang="en-US" dirty="0" err="1" smtClean="0"/>
              <a:t>radiosity</a:t>
            </a:r>
            <a:r>
              <a:rPr lang="en-US" dirty="0" smtClean="0"/>
              <a:t> is</a:t>
            </a:r>
            <a:r>
              <a:rPr lang="en-US" baseline="0" dirty="0" smtClean="0"/>
              <a:t> a GI method that has gained a lot of attention recently. The idea is </a:t>
            </a:r>
            <a:r>
              <a:rPr lang="en-US" baseline="0" dirty="0" smtClean="0"/>
              <a:t>to </a:t>
            </a:r>
            <a:r>
              <a:rPr lang="en-US" baseline="0" dirty="0" smtClean="0"/>
              <a:t>convert all the illumination </a:t>
            </a:r>
            <a:r>
              <a:rPr lang="en-US" baseline="0" dirty="0" smtClean="0"/>
              <a:t>into </a:t>
            </a:r>
            <a:r>
              <a:rPr lang="en-US" baseline="0" dirty="0" smtClean="0"/>
              <a:t>a set of VPLs.  Since only a few VPLs are sufficient to get a believable approximation of GI, this algorithm has been the basis of many recent real-time GI methods.</a:t>
            </a:r>
          </a:p>
          <a:p>
            <a:r>
              <a:rPr lang="en-US" baseline="0" dirty="0" smtClean="0"/>
              <a:t>On the other hand, with many </a:t>
            </a:r>
            <a:r>
              <a:rPr lang="en-US" baseline="0" dirty="0" smtClean="0"/>
              <a:t>VPLs, </a:t>
            </a:r>
            <a:r>
              <a:rPr lang="en-US" baseline="0" dirty="0" smtClean="0"/>
              <a:t>instant </a:t>
            </a:r>
            <a:r>
              <a:rPr lang="en-US" baseline="0" dirty="0" err="1" smtClean="0"/>
              <a:t>radiosity</a:t>
            </a:r>
            <a:r>
              <a:rPr lang="en-US" baseline="0" dirty="0" smtClean="0"/>
              <a:t> can produce </a:t>
            </a:r>
            <a:r>
              <a:rPr lang="en-US" baseline="0" dirty="0" smtClean="0"/>
              <a:t>very </a:t>
            </a:r>
            <a:r>
              <a:rPr lang="en-US" baseline="0" dirty="0" smtClean="0"/>
              <a:t>high quality images – that’s why some work has addressed the problem of scalability with many lights.</a:t>
            </a:r>
          </a:p>
          <a:p>
            <a:r>
              <a:rPr lang="en-US" baseline="0" dirty="0" smtClean="0"/>
              <a:t>Due to it’s efficiency, we chose IR as the basis of our approach to the glossy inter-reflection problem.</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However, it has been a common knowledge that instant </a:t>
            </a:r>
            <a:r>
              <a:rPr lang="en-US" dirty="0" err="1" smtClean="0"/>
              <a:t>radiosity</a:t>
            </a:r>
            <a:r>
              <a:rPr lang="en-US" dirty="0" smtClean="0"/>
              <a:t> does not</a:t>
            </a:r>
            <a:r>
              <a:rPr lang="en-US" baseline="0" dirty="0" smtClean="0"/>
              <a:t> work well in glossy scenes. The reason is that in order to prevent image artifacts, instant </a:t>
            </a:r>
            <a:r>
              <a:rPr lang="en-US" baseline="0" dirty="0" err="1" smtClean="0"/>
              <a:t>radiosity</a:t>
            </a:r>
            <a:r>
              <a:rPr lang="en-US" baseline="0" dirty="0" smtClean="0"/>
              <a:t> completely ignores some complex parts of light transport, which results in serious illumination loss on glossy surfaces, as you can see on the </a:t>
            </a:r>
            <a:r>
              <a:rPr lang="en-US" baseline="0" dirty="0" smtClean="0"/>
              <a:t>range hood </a:t>
            </a:r>
            <a:r>
              <a:rPr lang="en-US" baseline="0" dirty="0" smtClean="0"/>
              <a:t>or the counter.</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The illumination loss problem hasn’t been extensively</a:t>
            </a:r>
            <a:r>
              <a:rPr lang="en-US" baseline="0" dirty="0" smtClean="0"/>
              <a:t> discussed in previous work with the exception of </a:t>
            </a:r>
            <a:r>
              <a:rPr lang="en-US" baseline="0" dirty="0" smtClean="0"/>
              <a:t>the </a:t>
            </a:r>
            <a:r>
              <a:rPr lang="en-US" baseline="0" dirty="0" smtClean="0"/>
              <a:t>paper by </a:t>
            </a:r>
            <a:r>
              <a:rPr lang="en-US" baseline="0" dirty="0" err="1" smtClean="0"/>
              <a:t>Kollig</a:t>
            </a:r>
            <a:r>
              <a:rPr lang="en-US" baseline="0" dirty="0" smtClean="0"/>
              <a:t> </a:t>
            </a:r>
            <a:r>
              <a:rPr lang="en-US" baseline="0" dirty="0" smtClean="0"/>
              <a:t>and Keller, who propose to compensate for the missing energy by path tracing. Unfortunately, in glossy scenes, their compensation methods is nearly as expensive as path tracing the entire image.</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Our idea,</a:t>
            </a:r>
            <a:r>
              <a:rPr lang="en-US" baseline="0" dirty="0" smtClean="0"/>
              <a:t> on the other hand, is to prevent the illumination loss in the first place, rather than trying t compensate for it. We achieve this by introducing a new type of light, the VSL, that overcomes some of the problems of VPLs.</a:t>
            </a:r>
          </a:p>
          <a:p>
            <a:r>
              <a:rPr lang="en-US" baseline="0" dirty="0" smtClean="0"/>
              <a:t>With this new type of light, we are able to render images </a:t>
            </a:r>
            <a:r>
              <a:rPr lang="en-US" baseline="0" dirty="0" smtClean="0"/>
              <a:t>very </a:t>
            </a:r>
            <a:r>
              <a:rPr lang="en-US" baseline="0" dirty="0" smtClean="0"/>
              <a:t>similar to the reference yet in much shorter time.</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FEA7AB-50B9-4C6F-9A89-84E2974FF753}" type="datetime1">
              <a:rPr lang="en-US" smtClean="0"/>
              <a:pPr/>
              <a:t>12/19/2009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2EFF93-6752-4963-BFEC-D6C28289FC54}" type="datetime1">
              <a:rPr lang="en-US" smtClean="0"/>
              <a:pPr/>
              <a:t>12/19/2009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AEAE0-57F7-437A-A069-0B4A78893988}" type="datetime1">
              <a:rPr lang="en-US" smtClean="0"/>
              <a:pPr/>
              <a:t>12/19/2009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12/19/2009</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12/19/2009</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12/19/2009</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12/19/2009</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12/19/2009</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12/19/2009</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12/19/2009</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12/19/2009</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E0441-C5EF-4F3A-95CF-A307571B76B5}" type="datetime1">
              <a:rPr lang="en-US" smtClean="0"/>
              <a:pPr/>
              <a:t>12/19/2009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12/19/2009</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12/19/2009</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12/19/2009</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12/19/2009</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12/19/2009</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15ADE-7BDB-463E-891A-9996BA377EE8}" type="datetime1">
              <a:rPr lang="en-US" smtClean="0"/>
              <a:pPr/>
              <a:t>12/19/2009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04A2E-FFDC-44E3-B740-4AD019C31E4D}" type="datetime1">
              <a:rPr lang="en-US" smtClean="0"/>
              <a:pPr/>
              <a:t>12/19/2009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7FE5AC-D5E5-4C9C-9836-76652A8F426C}" type="datetime1">
              <a:rPr lang="en-US" smtClean="0"/>
              <a:pPr/>
              <a:t>12/19/2009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3B21A-BE3E-4D22-B0D4-ABA126381BCC}" type="datetime1">
              <a:rPr lang="en-US" smtClean="0"/>
              <a:pPr/>
              <a:t>12/19/2009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EC06E-9BEA-4506-B112-03C3F38DFCCF}" type="datetime1">
              <a:rPr lang="en-US" smtClean="0"/>
              <a:pPr/>
              <a:t>12/19/2009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49D20-8CB0-464D-AE42-ED4974C8095B}" type="datetime1">
              <a:rPr lang="en-US" smtClean="0"/>
              <a:pPr/>
              <a:t>12/19/2009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5E98D-610E-4CF0-8719-1CAD7B00984B}" type="datetime1">
              <a:rPr lang="en-US" smtClean="0"/>
              <a:pPr/>
              <a:t>12/19/2009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9857C-F3D6-405A-BC39-EDDC8AA34DC6}" type="datetime1">
              <a:rPr lang="en-US" smtClean="0"/>
              <a:pPr/>
              <a:t>12/19/2009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fontAlgn="base">
              <a:spcBef>
                <a:spcPct val="0"/>
              </a:spcBef>
              <a:spcAft>
                <a:spcPct val="0"/>
              </a:spcAft>
            </a:pPr>
            <a:fld id="{7643F43E-D981-4214-A134-C2F83DCF8878}" type="datetime1">
              <a:rPr lang="en-US" smtClean="0">
                <a:solidFill>
                  <a:srgbClr val="FFFFFF"/>
                </a:solidFill>
                <a:latin typeface="Arial" charset="0"/>
              </a:rPr>
              <a:pPr fontAlgn="base">
                <a:spcBef>
                  <a:spcPct val="0"/>
                </a:spcBef>
                <a:spcAft>
                  <a:spcPct val="0"/>
                </a:spcAft>
              </a:pPr>
              <a:t>12/19/2009</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fontAlgn="base">
              <a:spcBef>
                <a:spcPct val="0"/>
              </a:spcBef>
              <a:spcAft>
                <a:spcPct val="0"/>
              </a:spcAft>
              <a:defRPr/>
            </a:pPr>
            <a:fld id="{D5665FD8-4E9E-4973-B34D-EF03A9487E5B}"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Users\Milos\code\vvs\paper\img\disney-our.jpg"/>
          <p:cNvPicPr>
            <a:picLocks noChangeAspect="1" noChangeArrowheads="1"/>
          </p:cNvPicPr>
          <p:nvPr/>
        </p:nvPicPr>
        <p:blipFill>
          <a:blip r:embed="rId3" cstate="print"/>
          <a:stretch>
            <a:fillRect/>
          </a:stretch>
        </p:blipFill>
        <p:spPr bwMode="auto">
          <a:xfrm>
            <a:off x="3190875" y="4595019"/>
            <a:ext cx="2854325" cy="2140743"/>
          </a:xfrm>
          <a:prstGeom prst="rect">
            <a:avLst/>
          </a:prstGeom>
          <a:noFill/>
        </p:spPr>
      </p:pic>
      <p:pic>
        <p:nvPicPr>
          <p:cNvPr id="151555" name="Picture 3" descr="C:\Users\Milos\code\vvs\paper\img\kitchen-our2.jpg"/>
          <p:cNvPicPr>
            <a:picLocks noChangeAspect="1" noChangeArrowheads="1"/>
          </p:cNvPicPr>
          <p:nvPr/>
        </p:nvPicPr>
        <p:blipFill>
          <a:blip r:embed="rId4" cstate="print"/>
          <a:stretch>
            <a:fillRect/>
          </a:stretch>
        </p:blipFill>
        <p:spPr bwMode="auto">
          <a:xfrm>
            <a:off x="244474" y="4595019"/>
            <a:ext cx="2854325" cy="2140743"/>
          </a:xfrm>
          <a:prstGeom prst="rect">
            <a:avLst/>
          </a:prstGeom>
          <a:noFill/>
        </p:spPr>
      </p:pic>
      <p:pic>
        <p:nvPicPr>
          <p:cNvPr id="151556" name="Picture 4" descr="C:\Users\Milos\code\vvs\paper\img\tab-aniso-our.jpg"/>
          <p:cNvPicPr>
            <a:picLocks noChangeAspect="1" noChangeArrowheads="1"/>
          </p:cNvPicPr>
          <p:nvPr/>
        </p:nvPicPr>
        <p:blipFill>
          <a:blip r:embed="rId5" cstate="print"/>
          <a:stretch>
            <a:fillRect/>
          </a:stretch>
        </p:blipFill>
        <p:spPr bwMode="auto">
          <a:xfrm>
            <a:off x="6137275" y="4572000"/>
            <a:ext cx="2854325" cy="2140743"/>
          </a:xfrm>
          <a:prstGeom prst="rect">
            <a:avLst/>
          </a:prstGeom>
          <a:noFill/>
        </p:spPr>
      </p:pic>
      <p:sp>
        <p:nvSpPr>
          <p:cNvPr id="6" name="TextBox 5"/>
          <p:cNvSpPr txBox="1"/>
          <p:nvPr/>
        </p:nvSpPr>
        <p:spPr>
          <a:xfrm>
            <a:off x="228600" y="2959893"/>
            <a:ext cx="1600200" cy="830997"/>
          </a:xfrm>
          <a:prstGeom prst="rect">
            <a:avLst/>
          </a:prstGeom>
          <a:noFill/>
        </p:spPr>
        <p:txBody>
          <a:bodyPr wrap="square" rtlCol="0">
            <a:spAutoFit/>
          </a:bodyPr>
          <a:lstStyle/>
          <a:p>
            <a:pPr algn="ctr"/>
            <a:r>
              <a:rPr lang="en-US" sz="2400" dirty="0" smtClean="0"/>
              <a:t>Milo</a:t>
            </a:r>
            <a:r>
              <a:rPr lang="sk-SK" sz="2400" dirty="0" smtClean="0"/>
              <a:t>š Hašan</a:t>
            </a:r>
            <a:endParaRPr lang="en-US" sz="2400" dirty="0"/>
          </a:p>
        </p:txBody>
      </p:sp>
      <p:sp>
        <p:nvSpPr>
          <p:cNvPr id="7" name="TextBox 6"/>
          <p:cNvSpPr txBox="1"/>
          <p:nvPr/>
        </p:nvSpPr>
        <p:spPr>
          <a:xfrm>
            <a:off x="2413000" y="2959893"/>
            <a:ext cx="1981200" cy="830997"/>
          </a:xfrm>
          <a:prstGeom prst="rect">
            <a:avLst/>
          </a:prstGeom>
          <a:noFill/>
        </p:spPr>
        <p:txBody>
          <a:bodyPr wrap="square" rtlCol="0">
            <a:spAutoFit/>
          </a:bodyPr>
          <a:lstStyle/>
          <a:p>
            <a:pPr algn="ctr"/>
            <a:r>
              <a:rPr lang="sk-SK" sz="2400" dirty="0" smtClean="0"/>
              <a:t>Jaroslav </a:t>
            </a:r>
            <a:r>
              <a:rPr lang="en-US" sz="2400" dirty="0" smtClean="0"/>
              <a:t>      </a:t>
            </a:r>
            <a:r>
              <a:rPr lang="sk-SK" sz="2400" dirty="0" err="1" smtClean="0"/>
              <a:t>Křivánek</a:t>
            </a:r>
            <a:r>
              <a:rPr lang="en-US" sz="2400" dirty="0" smtClean="0"/>
              <a:t> *</a:t>
            </a:r>
            <a:endParaRPr lang="en-US" sz="2400" dirty="0"/>
          </a:p>
        </p:txBody>
      </p:sp>
      <p:sp>
        <p:nvSpPr>
          <p:cNvPr id="8" name="TextBox 7"/>
          <p:cNvSpPr txBox="1"/>
          <p:nvPr/>
        </p:nvSpPr>
        <p:spPr>
          <a:xfrm>
            <a:off x="4978400" y="2959893"/>
            <a:ext cx="1600200" cy="830997"/>
          </a:xfrm>
          <a:prstGeom prst="rect">
            <a:avLst/>
          </a:prstGeom>
          <a:noFill/>
        </p:spPr>
        <p:txBody>
          <a:bodyPr wrap="square" rtlCol="0">
            <a:spAutoFit/>
          </a:bodyPr>
          <a:lstStyle/>
          <a:p>
            <a:pPr algn="ctr"/>
            <a:r>
              <a:rPr lang="en-US" sz="2400" dirty="0" smtClean="0"/>
              <a:t>Bruce Walter</a:t>
            </a:r>
            <a:endParaRPr lang="en-US" sz="2400" dirty="0"/>
          </a:p>
        </p:txBody>
      </p:sp>
      <p:sp>
        <p:nvSpPr>
          <p:cNvPr id="9" name="TextBox 8"/>
          <p:cNvSpPr txBox="1"/>
          <p:nvPr/>
        </p:nvSpPr>
        <p:spPr>
          <a:xfrm>
            <a:off x="7162800" y="2959893"/>
            <a:ext cx="1295400" cy="830997"/>
          </a:xfrm>
          <a:prstGeom prst="rect">
            <a:avLst/>
          </a:prstGeom>
          <a:noFill/>
        </p:spPr>
        <p:txBody>
          <a:bodyPr wrap="square" rtlCol="0">
            <a:spAutoFit/>
          </a:bodyPr>
          <a:lstStyle/>
          <a:p>
            <a:pPr algn="ctr"/>
            <a:r>
              <a:rPr lang="en-US" sz="2400" dirty="0" err="1" smtClean="0"/>
              <a:t>Kavita</a:t>
            </a:r>
            <a:r>
              <a:rPr lang="en-US" sz="2400" dirty="0" smtClean="0"/>
              <a:t> </a:t>
            </a:r>
            <a:r>
              <a:rPr lang="en-US" sz="2400" dirty="0" err="1" smtClean="0"/>
              <a:t>Bala</a:t>
            </a:r>
            <a:endParaRPr lang="en-US" sz="2400" dirty="0"/>
          </a:p>
        </p:txBody>
      </p:sp>
      <p:sp>
        <p:nvSpPr>
          <p:cNvPr id="10" name="TextBox 9"/>
          <p:cNvSpPr txBox="1"/>
          <p:nvPr/>
        </p:nvSpPr>
        <p:spPr>
          <a:xfrm>
            <a:off x="533400" y="3867090"/>
            <a:ext cx="8077200" cy="400110"/>
          </a:xfrm>
          <a:prstGeom prst="rect">
            <a:avLst/>
          </a:prstGeom>
          <a:noFill/>
        </p:spPr>
        <p:txBody>
          <a:bodyPr wrap="square" rtlCol="0">
            <a:spAutoFit/>
          </a:bodyPr>
          <a:lstStyle/>
          <a:p>
            <a:pPr algn="ctr"/>
            <a:r>
              <a:rPr lang="en-US" sz="2000" dirty="0" smtClean="0"/>
              <a:t>Cornell University	* Charles University in Prague</a:t>
            </a:r>
            <a:endParaRPr lang="en-US" sz="2000" dirty="0"/>
          </a:p>
        </p:txBody>
      </p:sp>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612775" y="533400"/>
            <a:ext cx="7550150" cy="2133600"/>
          </a:xfrm>
        </p:spPr>
        <p:txBody>
          <a:bodyPr/>
          <a:lstStyle/>
          <a:p>
            <a:r>
              <a:rPr lang="en-US" dirty="0" smtClean="0"/>
              <a:t>Virtual Spherical Lights</a:t>
            </a:r>
            <a:br>
              <a:rPr lang="en-US" dirty="0" smtClean="0"/>
            </a:br>
            <a:r>
              <a:rPr lang="en-US" dirty="0" smtClean="0"/>
              <a:t>for Many-Light Rendering of Glossy Scenes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Problems  with Virtual Point Lights (VPLs)</a:t>
            </a:r>
          </a:p>
          <a:p>
            <a:endParaRPr lang="en-US" dirty="0" smtClean="0">
              <a:solidFill>
                <a:srgbClr val="F2F2F2"/>
              </a:solidFill>
            </a:endParaRPr>
          </a:p>
          <a:p>
            <a:r>
              <a:rPr lang="en-US" dirty="0" smtClean="0">
                <a:solidFill>
                  <a:srgbClr val="F2F2F2"/>
                </a:solidFill>
              </a:rPr>
              <a:t>Our solution: Virtual Spherical Lights (VSLs)</a:t>
            </a:r>
          </a:p>
          <a:p>
            <a:endParaRPr lang="en-US" dirty="0" smtClean="0"/>
          </a:p>
          <a:p>
            <a:r>
              <a:rPr lang="en-US" dirty="0" smtClean="0"/>
              <a:t>Implementation</a:t>
            </a:r>
          </a:p>
          <a:p>
            <a:endParaRPr lang="en-US" dirty="0" smtClean="0"/>
          </a:p>
          <a:p>
            <a:r>
              <a:rPr lang="en-US" dirty="0" smtClean="0"/>
              <a:t>Results</a:t>
            </a:r>
          </a:p>
          <a:p>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C000"/>
                </a:solidFill>
              </a:rPr>
              <a:t>Problems  with Virtual Point Lights (VPLs)</a:t>
            </a:r>
          </a:p>
          <a:p>
            <a:endParaRPr lang="en-US" dirty="0" smtClean="0">
              <a:solidFill>
                <a:srgbClr val="F2F2F2"/>
              </a:solidFill>
            </a:endParaRPr>
          </a:p>
          <a:p>
            <a:r>
              <a:rPr lang="en-US" dirty="0" smtClean="0">
                <a:solidFill>
                  <a:schemeClr val="bg1">
                    <a:lumMod val="75000"/>
                    <a:lumOff val="25000"/>
                  </a:schemeClr>
                </a:solidFill>
              </a:rPr>
              <a:t>Our solution: Virtual Spherical Lights (VSLs)</a:t>
            </a:r>
          </a:p>
          <a:p>
            <a:endParaRPr lang="en-US" dirty="0" smtClean="0">
              <a:solidFill>
                <a:schemeClr val="bg1">
                  <a:lumMod val="75000"/>
                  <a:lumOff val="25000"/>
                </a:schemeClr>
              </a:solidFill>
            </a:endParaRPr>
          </a:p>
          <a:p>
            <a:r>
              <a:rPr lang="en-US" dirty="0" smtClean="0">
                <a:solidFill>
                  <a:schemeClr val="bg1">
                    <a:lumMod val="75000"/>
                    <a:lumOff val="25000"/>
                  </a:schemeClr>
                </a:solidFill>
              </a:rPr>
              <a:t>Implementation</a:t>
            </a:r>
          </a:p>
          <a:p>
            <a:endParaRPr lang="en-US" dirty="0" smtClean="0">
              <a:solidFill>
                <a:schemeClr val="bg1">
                  <a:lumMod val="75000"/>
                  <a:lumOff val="25000"/>
                </a:schemeClr>
              </a:solidFill>
            </a:endParaRPr>
          </a:p>
          <a:p>
            <a:r>
              <a:rPr lang="en-US" dirty="0" smtClean="0">
                <a:solidFill>
                  <a:schemeClr val="bg1">
                    <a:lumMod val="75000"/>
                    <a:lumOff val="25000"/>
                  </a:schemeClr>
                </a:solidFill>
              </a:rPr>
              <a:t>Results</a:t>
            </a:r>
          </a:p>
          <a:p>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11</a:t>
            </a:fld>
            <a:endParaRPr lang="en-US"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Instant </a:t>
            </a:r>
            <a:r>
              <a:rPr lang="en-US" dirty="0" err="1" smtClean="0"/>
              <a:t>Radiosity</a:t>
            </a:r>
            <a:endParaRPr lang="en-US" dirty="0"/>
          </a:p>
        </p:txBody>
      </p:sp>
      <p:sp>
        <p:nvSpPr>
          <p:cNvPr id="58" name="Rectangle 5"/>
          <p:cNvSpPr>
            <a:spLocks noChangeArrowheads="1"/>
          </p:cNvSpPr>
          <p:nvPr/>
        </p:nvSpPr>
        <p:spPr bwMode="auto">
          <a:xfrm>
            <a:off x="230569" y="1447800"/>
            <a:ext cx="3960430" cy="3818122"/>
          </a:xfrm>
          <a:prstGeom prst="rect">
            <a:avLst/>
          </a:prstGeom>
          <a:solidFill>
            <a:srgbClr val="777777"/>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Freeform 6"/>
          <p:cNvSpPr>
            <a:spLocks/>
          </p:cNvSpPr>
          <p:nvPr/>
        </p:nvSpPr>
        <p:spPr bwMode="auto">
          <a:xfrm>
            <a:off x="238522" y="1447800"/>
            <a:ext cx="795268" cy="3818122"/>
          </a:xfrm>
          <a:custGeom>
            <a:avLst/>
            <a:gdLst/>
            <a:ahLst/>
            <a:cxnLst>
              <a:cxn ang="0">
                <a:pos x="0" y="2964"/>
              </a:cxn>
              <a:cxn ang="0">
                <a:pos x="0" y="0"/>
              </a:cxn>
              <a:cxn ang="0">
                <a:pos x="606" y="606"/>
              </a:cxn>
              <a:cxn ang="0">
                <a:pos x="606" y="2352"/>
              </a:cxn>
              <a:cxn ang="0">
                <a:pos x="0" y="2964"/>
              </a:cxn>
            </a:cxnLst>
            <a:rect l="0" t="0" r="r" b="b"/>
            <a:pathLst>
              <a:path w="606" h="2964">
                <a:moveTo>
                  <a:pt x="0" y="2964"/>
                </a:moveTo>
                <a:lnTo>
                  <a:pt x="0" y="0"/>
                </a:lnTo>
                <a:lnTo>
                  <a:pt x="606" y="606"/>
                </a:lnTo>
                <a:lnTo>
                  <a:pt x="606" y="2352"/>
                </a:lnTo>
                <a:lnTo>
                  <a:pt x="0" y="2964"/>
                </a:lnTo>
                <a:close/>
              </a:path>
            </a:pathLst>
          </a:custGeom>
          <a:solidFill>
            <a:srgbClr val="8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Freeform 7"/>
          <p:cNvSpPr>
            <a:spLocks/>
          </p:cNvSpPr>
          <p:nvPr/>
        </p:nvSpPr>
        <p:spPr bwMode="auto">
          <a:xfrm>
            <a:off x="3363922" y="1447800"/>
            <a:ext cx="827078" cy="3825851"/>
          </a:xfrm>
          <a:custGeom>
            <a:avLst/>
            <a:gdLst/>
            <a:ahLst/>
            <a:cxnLst>
              <a:cxn ang="0">
                <a:pos x="0" y="2352"/>
              </a:cxn>
              <a:cxn ang="0">
                <a:pos x="0" y="600"/>
              </a:cxn>
              <a:cxn ang="0">
                <a:pos x="624" y="0"/>
              </a:cxn>
              <a:cxn ang="0">
                <a:pos x="624" y="2970"/>
              </a:cxn>
              <a:cxn ang="0">
                <a:pos x="0" y="2352"/>
              </a:cxn>
            </a:cxnLst>
            <a:rect l="0" t="0" r="r" b="b"/>
            <a:pathLst>
              <a:path w="624" h="2970">
                <a:moveTo>
                  <a:pt x="0" y="2352"/>
                </a:moveTo>
                <a:lnTo>
                  <a:pt x="0" y="600"/>
                </a:lnTo>
                <a:lnTo>
                  <a:pt x="624" y="0"/>
                </a:lnTo>
                <a:lnTo>
                  <a:pt x="624" y="2970"/>
                </a:lnTo>
                <a:lnTo>
                  <a:pt x="0" y="2352"/>
                </a:lnTo>
                <a:close/>
              </a:path>
            </a:pathLst>
          </a:custGeom>
          <a:solidFill>
            <a:srgbClr val="3366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Line 8"/>
          <p:cNvSpPr>
            <a:spLocks noChangeShapeType="1"/>
          </p:cNvSpPr>
          <p:nvPr/>
        </p:nvSpPr>
        <p:spPr bwMode="auto">
          <a:xfrm flipV="1">
            <a:off x="3363922" y="1447800"/>
            <a:ext cx="827078"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Line 9"/>
          <p:cNvSpPr>
            <a:spLocks noChangeShapeType="1"/>
          </p:cNvSpPr>
          <p:nvPr/>
        </p:nvSpPr>
        <p:spPr bwMode="auto">
          <a:xfrm>
            <a:off x="3363922" y="4477565"/>
            <a:ext cx="827078"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Line 10"/>
          <p:cNvSpPr>
            <a:spLocks noChangeShapeType="1"/>
          </p:cNvSpPr>
          <p:nvPr/>
        </p:nvSpPr>
        <p:spPr bwMode="auto">
          <a:xfrm flipH="1" flipV="1">
            <a:off x="230569" y="1447800"/>
            <a:ext cx="803220"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Line 11"/>
          <p:cNvSpPr>
            <a:spLocks noChangeShapeType="1"/>
          </p:cNvSpPr>
          <p:nvPr/>
        </p:nvSpPr>
        <p:spPr bwMode="auto">
          <a:xfrm flipH="1">
            <a:off x="230569" y="4477565"/>
            <a:ext cx="803220"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 name="Rectangle 12"/>
          <p:cNvSpPr>
            <a:spLocks noChangeArrowheads="1"/>
          </p:cNvSpPr>
          <p:nvPr/>
        </p:nvSpPr>
        <p:spPr bwMode="auto">
          <a:xfrm>
            <a:off x="1033789" y="2228429"/>
            <a:ext cx="2330132" cy="224913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Freeform 13"/>
          <p:cNvSpPr>
            <a:spLocks/>
          </p:cNvSpPr>
          <p:nvPr/>
        </p:nvSpPr>
        <p:spPr bwMode="auto">
          <a:xfrm>
            <a:off x="1033789" y="2228429"/>
            <a:ext cx="2330132" cy="2249137"/>
          </a:xfrm>
          <a:custGeom>
            <a:avLst/>
            <a:gdLst/>
            <a:ahLst/>
            <a:cxnLst>
              <a:cxn ang="0">
                <a:pos x="192" y="1746"/>
              </a:cxn>
              <a:cxn ang="0">
                <a:pos x="0" y="1746"/>
              </a:cxn>
              <a:cxn ang="0">
                <a:pos x="0" y="0"/>
              </a:cxn>
              <a:cxn ang="0">
                <a:pos x="1758" y="0"/>
              </a:cxn>
              <a:cxn ang="0">
                <a:pos x="1758" y="1746"/>
              </a:cxn>
              <a:cxn ang="0">
                <a:pos x="1698" y="1746"/>
              </a:cxn>
            </a:cxnLst>
            <a:rect l="0" t="0" r="r" b="b"/>
            <a:pathLst>
              <a:path w="1758" h="1746">
                <a:moveTo>
                  <a:pt x="192" y="1746"/>
                </a:moveTo>
                <a:lnTo>
                  <a:pt x="0" y="1746"/>
                </a:lnTo>
                <a:lnTo>
                  <a:pt x="0" y="0"/>
                </a:lnTo>
                <a:lnTo>
                  <a:pt x="1758" y="0"/>
                </a:lnTo>
                <a:lnTo>
                  <a:pt x="1758" y="1746"/>
                </a:lnTo>
                <a:lnTo>
                  <a:pt x="1698" y="174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Freeform 14"/>
          <p:cNvSpPr>
            <a:spLocks/>
          </p:cNvSpPr>
          <p:nvPr/>
        </p:nvSpPr>
        <p:spPr bwMode="auto">
          <a:xfrm>
            <a:off x="1288274" y="3063159"/>
            <a:ext cx="127242" cy="1754481"/>
          </a:xfrm>
          <a:custGeom>
            <a:avLst/>
            <a:gdLst/>
            <a:ahLst/>
            <a:cxnLst>
              <a:cxn ang="0">
                <a:pos x="96" y="1362"/>
              </a:cxn>
              <a:cxn ang="0">
                <a:pos x="0" y="1242"/>
              </a:cxn>
              <a:cxn ang="0">
                <a:pos x="0" y="30"/>
              </a:cxn>
              <a:cxn ang="0">
                <a:pos x="96" y="0"/>
              </a:cxn>
            </a:cxnLst>
            <a:rect l="0" t="0" r="r" b="b"/>
            <a:pathLst>
              <a:path w="96" h="1362">
                <a:moveTo>
                  <a:pt x="96" y="1362"/>
                </a:moveTo>
                <a:lnTo>
                  <a:pt x="0" y="1242"/>
                </a:lnTo>
                <a:lnTo>
                  <a:pt x="0" y="30"/>
                </a:lnTo>
                <a:lnTo>
                  <a:pt x="96" y="0"/>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 name="Group 15"/>
          <p:cNvGrpSpPr>
            <a:grpSpLocks/>
          </p:cNvGrpSpPr>
          <p:nvPr/>
        </p:nvGrpSpPr>
        <p:grpSpPr bwMode="auto">
          <a:xfrm>
            <a:off x="1415517" y="3063159"/>
            <a:ext cx="858889" cy="1746752"/>
            <a:chOff x="2286" y="2304"/>
            <a:chExt cx="648" cy="1356"/>
          </a:xfrm>
        </p:grpSpPr>
        <p:sp>
          <p:nvSpPr>
            <p:cNvPr id="80" name="Freeform 16"/>
            <p:cNvSpPr>
              <a:spLocks/>
            </p:cNvSpPr>
            <p:nvPr/>
          </p:nvSpPr>
          <p:spPr bwMode="auto">
            <a:xfrm>
              <a:off x="2286" y="2304"/>
              <a:ext cx="648" cy="1356"/>
            </a:xfrm>
            <a:custGeom>
              <a:avLst/>
              <a:gdLst/>
              <a:ahLst/>
              <a:cxnLst>
                <a:cxn ang="0">
                  <a:pos x="0" y="1356"/>
                </a:cxn>
                <a:cxn ang="0">
                  <a:pos x="0" y="0"/>
                </a:cxn>
                <a:cxn ang="0">
                  <a:pos x="648" y="12"/>
                </a:cxn>
                <a:cxn ang="0">
                  <a:pos x="648" y="1296"/>
                </a:cxn>
                <a:cxn ang="0">
                  <a:pos x="0" y="1356"/>
                </a:cxn>
              </a:cxnLst>
              <a:rect l="0" t="0" r="r" b="b"/>
              <a:pathLst>
                <a:path w="648" h="1356">
                  <a:moveTo>
                    <a:pt x="0" y="1356"/>
                  </a:moveTo>
                  <a:lnTo>
                    <a:pt x="0" y="0"/>
                  </a:lnTo>
                  <a:lnTo>
                    <a:pt x="648" y="12"/>
                  </a:lnTo>
                  <a:lnTo>
                    <a:pt x="648" y="1296"/>
                  </a:lnTo>
                  <a:lnTo>
                    <a:pt x="0" y="1356"/>
                  </a:lnTo>
                  <a:close/>
                </a:path>
              </a:pathLst>
            </a:custGeom>
            <a:no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Freeform 17"/>
            <p:cNvSpPr>
              <a:spLocks/>
            </p:cNvSpPr>
            <p:nvPr/>
          </p:nvSpPr>
          <p:spPr bwMode="auto">
            <a:xfrm>
              <a:off x="2286" y="2310"/>
              <a:ext cx="648" cy="1350"/>
            </a:xfrm>
            <a:custGeom>
              <a:avLst/>
              <a:gdLst/>
              <a:ahLst/>
              <a:cxnLst>
                <a:cxn ang="0">
                  <a:pos x="546" y="1302"/>
                </a:cxn>
                <a:cxn ang="0">
                  <a:pos x="0" y="1350"/>
                </a:cxn>
                <a:cxn ang="0">
                  <a:pos x="0" y="0"/>
                </a:cxn>
                <a:cxn ang="0">
                  <a:pos x="648" y="6"/>
                </a:cxn>
                <a:cxn ang="0">
                  <a:pos x="648" y="696"/>
                </a:cxn>
              </a:cxnLst>
              <a:rect l="0" t="0" r="r" b="b"/>
              <a:pathLst>
                <a:path w="648" h="1350">
                  <a:moveTo>
                    <a:pt x="546" y="1302"/>
                  </a:moveTo>
                  <a:lnTo>
                    <a:pt x="0" y="1350"/>
                  </a:lnTo>
                  <a:lnTo>
                    <a:pt x="0" y="0"/>
                  </a:lnTo>
                  <a:lnTo>
                    <a:pt x="648" y="6"/>
                  </a:lnTo>
                  <a:lnTo>
                    <a:pt x="648" y="69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9" name="Freeform 18"/>
          <p:cNvSpPr>
            <a:spLocks/>
          </p:cNvSpPr>
          <p:nvPr/>
        </p:nvSpPr>
        <p:spPr bwMode="auto">
          <a:xfrm>
            <a:off x="1837009" y="1872895"/>
            <a:ext cx="723693" cy="154579"/>
          </a:xfrm>
          <a:custGeom>
            <a:avLst/>
            <a:gdLst/>
            <a:ahLst/>
            <a:cxnLst>
              <a:cxn ang="0">
                <a:pos x="0" y="0"/>
              </a:cxn>
              <a:cxn ang="0">
                <a:pos x="546" y="0"/>
              </a:cxn>
              <a:cxn ang="0">
                <a:pos x="522" y="120"/>
              </a:cxn>
              <a:cxn ang="0">
                <a:pos x="30" y="120"/>
              </a:cxn>
              <a:cxn ang="0">
                <a:pos x="0" y="0"/>
              </a:cxn>
            </a:cxnLst>
            <a:rect l="0" t="0" r="r" b="b"/>
            <a:pathLst>
              <a:path w="546" h="120">
                <a:moveTo>
                  <a:pt x="0" y="0"/>
                </a:moveTo>
                <a:lnTo>
                  <a:pt x="546" y="0"/>
                </a:lnTo>
                <a:lnTo>
                  <a:pt x="522" y="120"/>
                </a:lnTo>
                <a:lnTo>
                  <a:pt x="30" y="120"/>
                </a:lnTo>
                <a:lnTo>
                  <a:pt x="0" y="0"/>
                </a:lnTo>
                <a:close/>
              </a:path>
            </a:pathLst>
          </a:custGeom>
          <a:solidFill>
            <a:srgbClr val="FFFFFF"/>
          </a:solid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Freeform 19"/>
          <p:cNvSpPr>
            <a:spLocks/>
          </p:cNvSpPr>
          <p:nvPr/>
        </p:nvSpPr>
        <p:spPr bwMode="auto">
          <a:xfrm>
            <a:off x="2139210" y="4021554"/>
            <a:ext cx="1025895" cy="1089788"/>
          </a:xfrm>
          <a:custGeom>
            <a:avLst/>
            <a:gdLst/>
            <a:ahLst/>
            <a:cxnLst>
              <a:cxn ang="0">
                <a:pos x="0" y="786"/>
              </a:cxn>
              <a:cxn ang="0">
                <a:pos x="0" y="0"/>
              </a:cxn>
              <a:cxn ang="0">
                <a:pos x="774" y="24"/>
              </a:cxn>
              <a:cxn ang="0">
                <a:pos x="774" y="846"/>
              </a:cxn>
              <a:cxn ang="0">
                <a:pos x="0" y="786"/>
              </a:cxn>
            </a:cxnLst>
            <a:rect l="0" t="0" r="r" b="b"/>
            <a:pathLst>
              <a:path w="774" h="846">
                <a:moveTo>
                  <a:pt x="0" y="786"/>
                </a:moveTo>
                <a:lnTo>
                  <a:pt x="0" y="0"/>
                </a:lnTo>
                <a:lnTo>
                  <a:pt x="774" y="24"/>
                </a:lnTo>
                <a:lnTo>
                  <a:pt x="774" y="846"/>
                </a:lnTo>
                <a:lnTo>
                  <a:pt x="0" y="786"/>
                </a:lnTo>
                <a:close/>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Freeform 20"/>
          <p:cNvSpPr>
            <a:spLocks/>
          </p:cNvSpPr>
          <p:nvPr/>
        </p:nvSpPr>
        <p:spPr bwMode="auto">
          <a:xfrm>
            <a:off x="2139210" y="3921077"/>
            <a:ext cx="1145185" cy="1190265"/>
          </a:xfrm>
          <a:custGeom>
            <a:avLst/>
            <a:gdLst/>
            <a:ahLst/>
            <a:cxnLst>
              <a:cxn ang="0">
                <a:pos x="0" y="78"/>
              </a:cxn>
              <a:cxn ang="0">
                <a:pos x="192" y="0"/>
              </a:cxn>
              <a:cxn ang="0">
                <a:pos x="864" y="24"/>
              </a:cxn>
              <a:cxn ang="0">
                <a:pos x="864" y="726"/>
              </a:cxn>
              <a:cxn ang="0">
                <a:pos x="780" y="924"/>
              </a:cxn>
            </a:cxnLst>
            <a:rect l="0" t="0" r="r" b="b"/>
            <a:pathLst>
              <a:path w="864" h="924">
                <a:moveTo>
                  <a:pt x="0" y="78"/>
                </a:moveTo>
                <a:lnTo>
                  <a:pt x="192" y="0"/>
                </a:lnTo>
                <a:lnTo>
                  <a:pt x="864" y="24"/>
                </a:lnTo>
                <a:lnTo>
                  <a:pt x="864" y="726"/>
                </a:lnTo>
                <a:lnTo>
                  <a:pt x="780" y="924"/>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Line 21"/>
          <p:cNvSpPr>
            <a:spLocks noChangeShapeType="1"/>
          </p:cNvSpPr>
          <p:nvPr/>
        </p:nvSpPr>
        <p:spPr bwMode="auto">
          <a:xfrm flipV="1">
            <a:off x="3165105" y="3944264"/>
            <a:ext cx="119290" cy="108206"/>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 name="Oval 22"/>
          <p:cNvSpPr>
            <a:spLocks noChangeArrowheads="1"/>
          </p:cNvSpPr>
          <p:nvPr/>
        </p:nvSpPr>
        <p:spPr bwMode="auto">
          <a:xfrm>
            <a:off x="1956298" y="1926998"/>
            <a:ext cx="127242" cy="61832"/>
          </a:xfrm>
          <a:prstGeom prst="ellipse">
            <a:avLst/>
          </a:prstGeom>
          <a:solidFill>
            <a:srgbClr val="FFC000"/>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Oval 23"/>
          <p:cNvSpPr>
            <a:spLocks noChangeArrowheads="1"/>
          </p:cNvSpPr>
          <p:nvPr/>
        </p:nvSpPr>
        <p:spPr bwMode="auto">
          <a:xfrm rot="16200000">
            <a:off x="3612244" y="3031349"/>
            <a:ext cx="123664" cy="63621"/>
          </a:xfrm>
          <a:prstGeom prst="ellipse">
            <a:avLst/>
          </a:prstGeom>
          <a:solidFill>
            <a:srgbClr val="FFC000"/>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 name="Line 24"/>
          <p:cNvSpPr>
            <a:spLocks noChangeShapeType="1"/>
          </p:cNvSpPr>
          <p:nvPr/>
        </p:nvSpPr>
        <p:spPr bwMode="auto">
          <a:xfrm>
            <a:off x="2011968" y="1950185"/>
            <a:ext cx="1654155" cy="1112975"/>
          </a:xfrm>
          <a:prstGeom prst="line">
            <a:avLst/>
          </a:prstGeom>
          <a:noFill/>
          <a:ln w="12700">
            <a:solidFill>
              <a:srgbClr val="FFC000"/>
            </a:solidFill>
            <a:round/>
            <a:headEnd/>
            <a:tailEnd type="stealth" w="lg"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 name="Oval 25"/>
          <p:cNvSpPr>
            <a:spLocks noChangeArrowheads="1"/>
          </p:cNvSpPr>
          <p:nvPr/>
        </p:nvSpPr>
        <p:spPr bwMode="auto">
          <a:xfrm>
            <a:off x="2520939" y="3959723"/>
            <a:ext cx="127242" cy="61832"/>
          </a:xfrm>
          <a:prstGeom prst="ellipse">
            <a:avLst/>
          </a:prstGeom>
          <a:solidFill>
            <a:srgbClr val="FFC000"/>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 name="Line 26"/>
          <p:cNvSpPr>
            <a:spLocks noChangeShapeType="1"/>
          </p:cNvSpPr>
          <p:nvPr/>
        </p:nvSpPr>
        <p:spPr bwMode="auto">
          <a:xfrm flipH="1">
            <a:off x="2584560" y="3063159"/>
            <a:ext cx="1081563" cy="927479"/>
          </a:xfrm>
          <a:prstGeom prst="line">
            <a:avLst/>
          </a:prstGeom>
          <a:noFill/>
          <a:ln w="12700">
            <a:solidFill>
              <a:srgbClr val="FFC000"/>
            </a:solidFill>
            <a:round/>
            <a:headEnd/>
            <a:tailEnd type="stealth" w="lg"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 name="Oval 27"/>
          <p:cNvSpPr>
            <a:spLocks noChangeArrowheads="1"/>
          </p:cNvSpPr>
          <p:nvPr/>
        </p:nvSpPr>
        <p:spPr bwMode="auto">
          <a:xfrm rot="16200000">
            <a:off x="1763247" y="3506123"/>
            <a:ext cx="123664" cy="103385"/>
          </a:xfrm>
          <a:prstGeom prst="ellipse">
            <a:avLst/>
          </a:prstGeom>
          <a:solidFill>
            <a:srgbClr val="FFC000"/>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 name="Line 28"/>
          <p:cNvSpPr>
            <a:spLocks noChangeShapeType="1"/>
          </p:cNvSpPr>
          <p:nvPr/>
        </p:nvSpPr>
        <p:spPr bwMode="auto">
          <a:xfrm flipH="1" flipV="1">
            <a:off x="1821103" y="3557815"/>
            <a:ext cx="763456" cy="432823"/>
          </a:xfrm>
          <a:prstGeom prst="line">
            <a:avLst/>
          </a:prstGeom>
          <a:noFill/>
          <a:ln w="12700">
            <a:solidFill>
              <a:srgbClr val="FFC000"/>
            </a:solidFill>
            <a:round/>
            <a:headEnd/>
            <a:tailEnd type="stealth" w="lg"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Slide Number Placeholder 5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a:t>
            </a:fld>
            <a:endParaRPr lang="en-US" dirty="0">
              <a:solidFill>
                <a:srgbClr val="FFFFFF"/>
              </a:solidFill>
            </a:endParaRPr>
          </a:p>
        </p:txBody>
      </p:sp>
      <p:sp>
        <p:nvSpPr>
          <p:cNvPr id="53" name="Content Placeholder 1"/>
          <p:cNvSpPr>
            <a:spLocks noGrp="1"/>
          </p:cNvSpPr>
          <p:nvPr>
            <p:ph idx="1"/>
          </p:nvPr>
        </p:nvSpPr>
        <p:spPr>
          <a:xfrm>
            <a:off x="4267200" y="1114424"/>
            <a:ext cx="4724400" cy="5591175"/>
          </a:xfrm>
        </p:spPr>
        <p:txBody>
          <a:bodyPr/>
          <a:lstStyle/>
          <a:p>
            <a:r>
              <a:rPr lang="en-US" sz="3200" b="1" dirty="0" smtClean="0"/>
              <a:t>STEP 1</a:t>
            </a:r>
          </a:p>
          <a:p>
            <a:pPr lvl="1"/>
            <a:r>
              <a:rPr lang="en-US" sz="2900" dirty="0" smtClean="0"/>
              <a:t>Trace paths from the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
                                            <p:txEl>
                                              <p:pRg st="1" end="1"/>
                                            </p:txEl>
                                          </p:spTgt>
                                        </p:tgtEl>
                                        <p:attrNameLst>
                                          <p:attrName>style.visibility</p:attrName>
                                        </p:attrNameLst>
                                      </p:cBhvr>
                                      <p:to>
                                        <p:strVal val="visible"/>
                                      </p:to>
                                    </p:set>
                                    <p:animEffect transition="in" filter="fade">
                                      <p:cBhvr>
                                        <p:cTn id="10" dur="500"/>
                                        <p:tgtEl>
                                          <p:spTgt spid="5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left)">
                                      <p:cBhvr>
                                        <p:cTn id="17" dur="500"/>
                                        <p:tgtEl>
                                          <p:spTgt spid="7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par>
                          <p:cTn id="22" fill="hold">
                            <p:stCondLst>
                              <p:cond delay="1500"/>
                            </p:stCondLst>
                            <p:childTnLst>
                              <p:par>
                                <p:cTn id="23" presetID="22" presetClass="entr" presetSubtype="2"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right)">
                                      <p:cBhvr>
                                        <p:cTn id="25" dur="500"/>
                                        <p:tgtEl>
                                          <p:spTgt spid="7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500"/>
                                        <p:tgtEl>
                                          <p:spTgt spid="76"/>
                                        </p:tgtEl>
                                      </p:cBhvr>
                                    </p:animEffect>
                                  </p:childTnLst>
                                </p:cTn>
                              </p:par>
                            </p:childTnLst>
                          </p:cTn>
                        </p:par>
                        <p:par>
                          <p:cTn id="30" fill="hold">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wipe(right)">
                                      <p:cBhvr>
                                        <p:cTn id="33" dur="500"/>
                                        <p:tgtEl>
                                          <p:spTgt spid="7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Instant </a:t>
            </a:r>
            <a:r>
              <a:rPr lang="en-US" dirty="0" err="1" smtClean="0"/>
              <a:t>Radiosity</a:t>
            </a:r>
            <a:endParaRPr lang="en-US" dirty="0"/>
          </a:p>
        </p:txBody>
      </p:sp>
      <p:sp>
        <p:nvSpPr>
          <p:cNvPr id="58" name="Rectangle 5"/>
          <p:cNvSpPr>
            <a:spLocks noChangeArrowheads="1"/>
          </p:cNvSpPr>
          <p:nvPr/>
        </p:nvSpPr>
        <p:spPr bwMode="auto">
          <a:xfrm>
            <a:off x="230569" y="1447800"/>
            <a:ext cx="3960430" cy="3818122"/>
          </a:xfrm>
          <a:prstGeom prst="rect">
            <a:avLst/>
          </a:prstGeom>
          <a:solidFill>
            <a:srgbClr val="777777"/>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Freeform 6"/>
          <p:cNvSpPr>
            <a:spLocks/>
          </p:cNvSpPr>
          <p:nvPr/>
        </p:nvSpPr>
        <p:spPr bwMode="auto">
          <a:xfrm>
            <a:off x="238522" y="1447800"/>
            <a:ext cx="795268" cy="3818122"/>
          </a:xfrm>
          <a:custGeom>
            <a:avLst/>
            <a:gdLst/>
            <a:ahLst/>
            <a:cxnLst>
              <a:cxn ang="0">
                <a:pos x="0" y="2964"/>
              </a:cxn>
              <a:cxn ang="0">
                <a:pos x="0" y="0"/>
              </a:cxn>
              <a:cxn ang="0">
                <a:pos x="606" y="606"/>
              </a:cxn>
              <a:cxn ang="0">
                <a:pos x="606" y="2352"/>
              </a:cxn>
              <a:cxn ang="0">
                <a:pos x="0" y="2964"/>
              </a:cxn>
            </a:cxnLst>
            <a:rect l="0" t="0" r="r" b="b"/>
            <a:pathLst>
              <a:path w="606" h="2964">
                <a:moveTo>
                  <a:pt x="0" y="2964"/>
                </a:moveTo>
                <a:lnTo>
                  <a:pt x="0" y="0"/>
                </a:lnTo>
                <a:lnTo>
                  <a:pt x="606" y="606"/>
                </a:lnTo>
                <a:lnTo>
                  <a:pt x="606" y="2352"/>
                </a:lnTo>
                <a:lnTo>
                  <a:pt x="0" y="2964"/>
                </a:lnTo>
                <a:close/>
              </a:path>
            </a:pathLst>
          </a:custGeom>
          <a:solidFill>
            <a:srgbClr val="8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Freeform 7"/>
          <p:cNvSpPr>
            <a:spLocks/>
          </p:cNvSpPr>
          <p:nvPr/>
        </p:nvSpPr>
        <p:spPr bwMode="auto">
          <a:xfrm>
            <a:off x="3363922" y="1447800"/>
            <a:ext cx="827078" cy="3825851"/>
          </a:xfrm>
          <a:custGeom>
            <a:avLst/>
            <a:gdLst/>
            <a:ahLst/>
            <a:cxnLst>
              <a:cxn ang="0">
                <a:pos x="0" y="2352"/>
              </a:cxn>
              <a:cxn ang="0">
                <a:pos x="0" y="600"/>
              </a:cxn>
              <a:cxn ang="0">
                <a:pos x="624" y="0"/>
              </a:cxn>
              <a:cxn ang="0">
                <a:pos x="624" y="2970"/>
              </a:cxn>
              <a:cxn ang="0">
                <a:pos x="0" y="2352"/>
              </a:cxn>
            </a:cxnLst>
            <a:rect l="0" t="0" r="r" b="b"/>
            <a:pathLst>
              <a:path w="624" h="2970">
                <a:moveTo>
                  <a:pt x="0" y="2352"/>
                </a:moveTo>
                <a:lnTo>
                  <a:pt x="0" y="600"/>
                </a:lnTo>
                <a:lnTo>
                  <a:pt x="624" y="0"/>
                </a:lnTo>
                <a:lnTo>
                  <a:pt x="624" y="2970"/>
                </a:lnTo>
                <a:lnTo>
                  <a:pt x="0" y="2352"/>
                </a:lnTo>
                <a:close/>
              </a:path>
            </a:pathLst>
          </a:custGeom>
          <a:solidFill>
            <a:srgbClr val="3366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Line 8"/>
          <p:cNvSpPr>
            <a:spLocks noChangeShapeType="1"/>
          </p:cNvSpPr>
          <p:nvPr/>
        </p:nvSpPr>
        <p:spPr bwMode="auto">
          <a:xfrm flipV="1">
            <a:off x="3363922" y="1447800"/>
            <a:ext cx="827078"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Line 9"/>
          <p:cNvSpPr>
            <a:spLocks noChangeShapeType="1"/>
          </p:cNvSpPr>
          <p:nvPr/>
        </p:nvSpPr>
        <p:spPr bwMode="auto">
          <a:xfrm>
            <a:off x="3363922" y="4477565"/>
            <a:ext cx="827078"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Line 10"/>
          <p:cNvSpPr>
            <a:spLocks noChangeShapeType="1"/>
          </p:cNvSpPr>
          <p:nvPr/>
        </p:nvSpPr>
        <p:spPr bwMode="auto">
          <a:xfrm flipH="1" flipV="1">
            <a:off x="230569" y="1447800"/>
            <a:ext cx="803220"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Line 11"/>
          <p:cNvSpPr>
            <a:spLocks noChangeShapeType="1"/>
          </p:cNvSpPr>
          <p:nvPr/>
        </p:nvSpPr>
        <p:spPr bwMode="auto">
          <a:xfrm flipH="1">
            <a:off x="230569" y="4477565"/>
            <a:ext cx="803220"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 name="Rectangle 12"/>
          <p:cNvSpPr>
            <a:spLocks noChangeArrowheads="1"/>
          </p:cNvSpPr>
          <p:nvPr/>
        </p:nvSpPr>
        <p:spPr bwMode="auto">
          <a:xfrm>
            <a:off x="1033789" y="2228429"/>
            <a:ext cx="2330132" cy="224913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Freeform 13"/>
          <p:cNvSpPr>
            <a:spLocks/>
          </p:cNvSpPr>
          <p:nvPr/>
        </p:nvSpPr>
        <p:spPr bwMode="auto">
          <a:xfrm>
            <a:off x="1033789" y="2228429"/>
            <a:ext cx="2330132" cy="2249137"/>
          </a:xfrm>
          <a:custGeom>
            <a:avLst/>
            <a:gdLst/>
            <a:ahLst/>
            <a:cxnLst>
              <a:cxn ang="0">
                <a:pos x="192" y="1746"/>
              </a:cxn>
              <a:cxn ang="0">
                <a:pos x="0" y="1746"/>
              </a:cxn>
              <a:cxn ang="0">
                <a:pos x="0" y="0"/>
              </a:cxn>
              <a:cxn ang="0">
                <a:pos x="1758" y="0"/>
              </a:cxn>
              <a:cxn ang="0">
                <a:pos x="1758" y="1746"/>
              </a:cxn>
              <a:cxn ang="0">
                <a:pos x="1698" y="1746"/>
              </a:cxn>
            </a:cxnLst>
            <a:rect l="0" t="0" r="r" b="b"/>
            <a:pathLst>
              <a:path w="1758" h="1746">
                <a:moveTo>
                  <a:pt x="192" y="1746"/>
                </a:moveTo>
                <a:lnTo>
                  <a:pt x="0" y="1746"/>
                </a:lnTo>
                <a:lnTo>
                  <a:pt x="0" y="0"/>
                </a:lnTo>
                <a:lnTo>
                  <a:pt x="1758" y="0"/>
                </a:lnTo>
                <a:lnTo>
                  <a:pt x="1758" y="1746"/>
                </a:lnTo>
                <a:lnTo>
                  <a:pt x="1698" y="174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Freeform 14"/>
          <p:cNvSpPr>
            <a:spLocks/>
          </p:cNvSpPr>
          <p:nvPr/>
        </p:nvSpPr>
        <p:spPr bwMode="auto">
          <a:xfrm>
            <a:off x="1288274" y="3063159"/>
            <a:ext cx="127242" cy="1754481"/>
          </a:xfrm>
          <a:custGeom>
            <a:avLst/>
            <a:gdLst/>
            <a:ahLst/>
            <a:cxnLst>
              <a:cxn ang="0">
                <a:pos x="96" y="1362"/>
              </a:cxn>
              <a:cxn ang="0">
                <a:pos x="0" y="1242"/>
              </a:cxn>
              <a:cxn ang="0">
                <a:pos x="0" y="30"/>
              </a:cxn>
              <a:cxn ang="0">
                <a:pos x="96" y="0"/>
              </a:cxn>
            </a:cxnLst>
            <a:rect l="0" t="0" r="r" b="b"/>
            <a:pathLst>
              <a:path w="96" h="1362">
                <a:moveTo>
                  <a:pt x="96" y="1362"/>
                </a:moveTo>
                <a:lnTo>
                  <a:pt x="0" y="1242"/>
                </a:lnTo>
                <a:lnTo>
                  <a:pt x="0" y="30"/>
                </a:lnTo>
                <a:lnTo>
                  <a:pt x="96" y="0"/>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 name="Group 15"/>
          <p:cNvGrpSpPr>
            <a:grpSpLocks/>
          </p:cNvGrpSpPr>
          <p:nvPr/>
        </p:nvGrpSpPr>
        <p:grpSpPr bwMode="auto">
          <a:xfrm>
            <a:off x="1415517" y="3063159"/>
            <a:ext cx="858889" cy="1746752"/>
            <a:chOff x="2286" y="2304"/>
            <a:chExt cx="648" cy="1356"/>
          </a:xfrm>
        </p:grpSpPr>
        <p:sp>
          <p:nvSpPr>
            <p:cNvPr id="80" name="Freeform 16"/>
            <p:cNvSpPr>
              <a:spLocks/>
            </p:cNvSpPr>
            <p:nvPr/>
          </p:nvSpPr>
          <p:spPr bwMode="auto">
            <a:xfrm>
              <a:off x="2286" y="2304"/>
              <a:ext cx="648" cy="1356"/>
            </a:xfrm>
            <a:custGeom>
              <a:avLst/>
              <a:gdLst/>
              <a:ahLst/>
              <a:cxnLst>
                <a:cxn ang="0">
                  <a:pos x="0" y="1356"/>
                </a:cxn>
                <a:cxn ang="0">
                  <a:pos x="0" y="0"/>
                </a:cxn>
                <a:cxn ang="0">
                  <a:pos x="648" y="12"/>
                </a:cxn>
                <a:cxn ang="0">
                  <a:pos x="648" y="1296"/>
                </a:cxn>
                <a:cxn ang="0">
                  <a:pos x="0" y="1356"/>
                </a:cxn>
              </a:cxnLst>
              <a:rect l="0" t="0" r="r" b="b"/>
              <a:pathLst>
                <a:path w="648" h="1356">
                  <a:moveTo>
                    <a:pt x="0" y="1356"/>
                  </a:moveTo>
                  <a:lnTo>
                    <a:pt x="0" y="0"/>
                  </a:lnTo>
                  <a:lnTo>
                    <a:pt x="648" y="12"/>
                  </a:lnTo>
                  <a:lnTo>
                    <a:pt x="648" y="1296"/>
                  </a:lnTo>
                  <a:lnTo>
                    <a:pt x="0" y="1356"/>
                  </a:lnTo>
                  <a:close/>
                </a:path>
              </a:pathLst>
            </a:custGeom>
            <a:no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Freeform 17"/>
            <p:cNvSpPr>
              <a:spLocks/>
            </p:cNvSpPr>
            <p:nvPr/>
          </p:nvSpPr>
          <p:spPr bwMode="auto">
            <a:xfrm>
              <a:off x="2286" y="2310"/>
              <a:ext cx="648" cy="1350"/>
            </a:xfrm>
            <a:custGeom>
              <a:avLst/>
              <a:gdLst/>
              <a:ahLst/>
              <a:cxnLst>
                <a:cxn ang="0">
                  <a:pos x="546" y="1302"/>
                </a:cxn>
                <a:cxn ang="0">
                  <a:pos x="0" y="1350"/>
                </a:cxn>
                <a:cxn ang="0">
                  <a:pos x="0" y="0"/>
                </a:cxn>
                <a:cxn ang="0">
                  <a:pos x="648" y="6"/>
                </a:cxn>
                <a:cxn ang="0">
                  <a:pos x="648" y="696"/>
                </a:cxn>
              </a:cxnLst>
              <a:rect l="0" t="0" r="r" b="b"/>
              <a:pathLst>
                <a:path w="648" h="1350">
                  <a:moveTo>
                    <a:pt x="546" y="1302"/>
                  </a:moveTo>
                  <a:lnTo>
                    <a:pt x="0" y="1350"/>
                  </a:lnTo>
                  <a:lnTo>
                    <a:pt x="0" y="0"/>
                  </a:lnTo>
                  <a:lnTo>
                    <a:pt x="648" y="6"/>
                  </a:lnTo>
                  <a:lnTo>
                    <a:pt x="648" y="69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9" name="Freeform 18"/>
          <p:cNvSpPr>
            <a:spLocks/>
          </p:cNvSpPr>
          <p:nvPr/>
        </p:nvSpPr>
        <p:spPr bwMode="auto">
          <a:xfrm>
            <a:off x="1837009" y="1872895"/>
            <a:ext cx="723693" cy="154579"/>
          </a:xfrm>
          <a:custGeom>
            <a:avLst/>
            <a:gdLst/>
            <a:ahLst/>
            <a:cxnLst>
              <a:cxn ang="0">
                <a:pos x="0" y="0"/>
              </a:cxn>
              <a:cxn ang="0">
                <a:pos x="546" y="0"/>
              </a:cxn>
              <a:cxn ang="0">
                <a:pos x="522" y="120"/>
              </a:cxn>
              <a:cxn ang="0">
                <a:pos x="30" y="120"/>
              </a:cxn>
              <a:cxn ang="0">
                <a:pos x="0" y="0"/>
              </a:cxn>
            </a:cxnLst>
            <a:rect l="0" t="0" r="r" b="b"/>
            <a:pathLst>
              <a:path w="546" h="120">
                <a:moveTo>
                  <a:pt x="0" y="0"/>
                </a:moveTo>
                <a:lnTo>
                  <a:pt x="546" y="0"/>
                </a:lnTo>
                <a:lnTo>
                  <a:pt x="522" y="120"/>
                </a:lnTo>
                <a:lnTo>
                  <a:pt x="30" y="120"/>
                </a:lnTo>
                <a:lnTo>
                  <a:pt x="0" y="0"/>
                </a:lnTo>
                <a:close/>
              </a:path>
            </a:pathLst>
          </a:custGeom>
          <a:solidFill>
            <a:srgbClr val="FFFFFF"/>
          </a:solid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Freeform 19"/>
          <p:cNvSpPr>
            <a:spLocks/>
          </p:cNvSpPr>
          <p:nvPr/>
        </p:nvSpPr>
        <p:spPr bwMode="auto">
          <a:xfrm>
            <a:off x="2139210" y="4021554"/>
            <a:ext cx="1025895" cy="1089788"/>
          </a:xfrm>
          <a:custGeom>
            <a:avLst/>
            <a:gdLst/>
            <a:ahLst/>
            <a:cxnLst>
              <a:cxn ang="0">
                <a:pos x="0" y="786"/>
              </a:cxn>
              <a:cxn ang="0">
                <a:pos x="0" y="0"/>
              </a:cxn>
              <a:cxn ang="0">
                <a:pos x="774" y="24"/>
              </a:cxn>
              <a:cxn ang="0">
                <a:pos x="774" y="846"/>
              </a:cxn>
              <a:cxn ang="0">
                <a:pos x="0" y="786"/>
              </a:cxn>
            </a:cxnLst>
            <a:rect l="0" t="0" r="r" b="b"/>
            <a:pathLst>
              <a:path w="774" h="846">
                <a:moveTo>
                  <a:pt x="0" y="786"/>
                </a:moveTo>
                <a:lnTo>
                  <a:pt x="0" y="0"/>
                </a:lnTo>
                <a:lnTo>
                  <a:pt x="774" y="24"/>
                </a:lnTo>
                <a:lnTo>
                  <a:pt x="774" y="846"/>
                </a:lnTo>
                <a:lnTo>
                  <a:pt x="0" y="786"/>
                </a:lnTo>
                <a:close/>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Freeform 20"/>
          <p:cNvSpPr>
            <a:spLocks/>
          </p:cNvSpPr>
          <p:nvPr/>
        </p:nvSpPr>
        <p:spPr bwMode="auto">
          <a:xfrm>
            <a:off x="2139210" y="3921077"/>
            <a:ext cx="1145185" cy="1190265"/>
          </a:xfrm>
          <a:custGeom>
            <a:avLst/>
            <a:gdLst/>
            <a:ahLst/>
            <a:cxnLst>
              <a:cxn ang="0">
                <a:pos x="0" y="78"/>
              </a:cxn>
              <a:cxn ang="0">
                <a:pos x="192" y="0"/>
              </a:cxn>
              <a:cxn ang="0">
                <a:pos x="864" y="24"/>
              </a:cxn>
              <a:cxn ang="0">
                <a:pos x="864" y="726"/>
              </a:cxn>
              <a:cxn ang="0">
                <a:pos x="780" y="924"/>
              </a:cxn>
            </a:cxnLst>
            <a:rect l="0" t="0" r="r" b="b"/>
            <a:pathLst>
              <a:path w="864" h="924">
                <a:moveTo>
                  <a:pt x="0" y="78"/>
                </a:moveTo>
                <a:lnTo>
                  <a:pt x="192" y="0"/>
                </a:lnTo>
                <a:lnTo>
                  <a:pt x="864" y="24"/>
                </a:lnTo>
                <a:lnTo>
                  <a:pt x="864" y="726"/>
                </a:lnTo>
                <a:lnTo>
                  <a:pt x="780" y="924"/>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Line 21"/>
          <p:cNvSpPr>
            <a:spLocks noChangeShapeType="1"/>
          </p:cNvSpPr>
          <p:nvPr/>
        </p:nvSpPr>
        <p:spPr bwMode="auto">
          <a:xfrm flipV="1">
            <a:off x="3165105" y="3944264"/>
            <a:ext cx="119290" cy="108206"/>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Slide Number Placeholder 5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13</a:t>
            </a:fld>
            <a:endParaRPr lang="en-US" dirty="0">
              <a:solidFill>
                <a:srgbClr val="FFFFFF"/>
              </a:solidFill>
            </a:endParaRPr>
          </a:p>
        </p:txBody>
      </p:sp>
      <p:sp>
        <p:nvSpPr>
          <p:cNvPr id="53" name="Content Placeholder 1"/>
          <p:cNvSpPr>
            <a:spLocks noGrp="1"/>
          </p:cNvSpPr>
          <p:nvPr>
            <p:ph idx="1"/>
          </p:nvPr>
        </p:nvSpPr>
        <p:spPr>
          <a:xfrm>
            <a:off x="4267200" y="1114424"/>
            <a:ext cx="4724400" cy="5591175"/>
          </a:xfrm>
        </p:spPr>
        <p:txBody>
          <a:bodyPr/>
          <a:lstStyle/>
          <a:p>
            <a:r>
              <a:rPr lang="en-US" sz="3200" b="1" dirty="0" smtClean="0"/>
              <a:t>STEP 1</a:t>
            </a:r>
          </a:p>
          <a:p>
            <a:pPr lvl="1"/>
            <a:r>
              <a:rPr lang="en-US" sz="2900" dirty="0" smtClean="0"/>
              <a:t>Trace paths from the light</a:t>
            </a:r>
          </a:p>
          <a:p>
            <a:pPr lvl="1"/>
            <a:r>
              <a:rPr lang="en-US" sz="2900" dirty="0" smtClean="0"/>
              <a:t>Treat path vertices as </a:t>
            </a:r>
            <a:r>
              <a:rPr lang="en-US" sz="2900" dirty="0" smtClean="0">
                <a:solidFill>
                  <a:srgbClr val="FFC000"/>
                </a:solidFill>
              </a:rPr>
              <a:t>Virtual Point Lights (VPLs)</a:t>
            </a:r>
          </a:p>
        </p:txBody>
      </p:sp>
      <p:grpSp>
        <p:nvGrpSpPr>
          <p:cNvPr id="4" name="Skupina 51"/>
          <p:cNvGrpSpPr/>
          <p:nvPr/>
        </p:nvGrpSpPr>
        <p:grpSpPr>
          <a:xfrm>
            <a:off x="1634316" y="1766248"/>
            <a:ext cx="2251884" cy="2438400"/>
            <a:chOff x="6019800" y="1752600"/>
            <a:chExt cx="2251884" cy="2438400"/>
          </a:xfrm>
        </p:grpSpPr>
        <p:sp>
          <p:nvSpPr>
            <p:cNvPr id="108" name="AutoShape 12"/>
            <p:cNvSpPr>
              <a:spLocks noChangeAspect="1" noChangeArrowheads="1"/>
            </p:cNvSpPr>
            <p:nvPr/>
          </p:nvSpPr>
          <p:spPr bwMode="auto">
            <a:xfrm>
              <a:off x="6206316" y="17526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09" name="AutoShape 12"/>
            <p:cNvSpPr>
              <a:spLocks noChangeAspect="1" noChangeArrowheads="1"/>
            </p:cNvSpPr>
            <p:nvPr/>
          </p:nvSpPr>
          <p:spPr bwMode="auto">
            <a:xfrm>
              <a:off x="7848600" y="28194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10" name="AutoShape 12"/>
            <p:cNvSpPr>
              <a:spLocks noChangeAspect="1" noChangeArrowheads="1"/>
            </p:cNvSpPr>
            <p:nvPr/>
          </p:nvSpPr>
          <p:spPr bwMode="auto">
            <a:xfrm>
              <a:off x="6815916" y="3767916"/>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11" name="AutoShape 12"/>
            <p:cNvSpPr>
              <a:spLocks noChangeAspect="1" noChangeArrowheads="1"/>
            </p:cNvSpPr>
            <p:nvPr/>
          </p:nvSpPr>
          <p:spPr bwMode="auto">
            <a:xfrm>
              <a:off x="6019800" y="33528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Instant </a:t>
            </a:r>
            <a:r>
              <a:rPr lang="en-US" dirty="0" err="1" smtClean="0"/>
              <a:t>Radiosity</a:t>
            </a:r>
            <a:endParaRPr lang="en-US" dirty="0"/>
          </a:p>
        </p:txBody>
      </p:sp>
      <p:sp>
        <p:nvSpPr>
          <p:cNvPr id="58" name="Rectangle 5"/>
          <p:cNvSpPr>
            <a:spLocks noChangeArrowheads="1"/>
          </p:cNvSpPr>
          <p:nvPr/>
        </p:nvSpPr>
        <p:spPr bwMode="auto">
          <a:xfrm>
            <a:off x="230569" y="1447800"/>
            <a:ext cx="3960430" cy="3818122"/>
          </a:xfrm>
          <a:prstGeom prst="rect">
            <a:avLst/>
          </a:prstGeom>
          <a:solidFill>
            <a:srgbClr val="777777"/>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Freeform 6"/>
          <p:cNvSpPr>
            <a:spLocks/>
          </p:cNvSpPr>
          <p:nvPr/>
        </p:nvSpPr>
        <p:spPr bwMode="auto">
          <a:xfrm>
            <a:off x="238522" y="1447800"/>
            <a:ext cx="795268" cy="3818122"/>
          </a:xfrm>
          <a:custGeom>
            <a:avLst/>
            <a:gdLst/>
            <a:ahLst/>
            <a:cxnLst>
              <a:cxn ang="0">
                <a:pos x="0" y="2964"/>
              </a:cxn>
              <a:cxn ang="0">
                <a:pos x="0" y="0"/>
              </a:cxn>
              <a:cxn ang="0">
                <a:pos x="606" y="606"/>
              </a:cxn>
              <a:cxn ang="0">
                <a:pos x="606" y="2352"/>
              </a:cxn>
              <a:cxn ang="0">
                <a:pos x="0" y="2964"/>
              </a:cxn>
            </a:cxnLst>
            <a:rect l="0" t="0" r="r" b="b"/>
            <a:pathLst>
              <a:path w="606" h="2964">
                <a:moveTo>
                  <a:pt x="0" y="2964"/>
                </a:moveTo>
                <a:lnTo>
                  <a:pt x="0" y="0"/>
                </a:lnTo>
                <a:lnTo>
                  <a:pt x="606" y="606"/>
                </a:lnTo>
                <a:lnTo>
                  <a:pt x="606" y="2352"/>
                </a:lnTo>
                <a:lnTo>
                  <a:pt x="0" y="2964"/>
                </a:lnTo>
                <a:close/>
              </a:path>
            </a:pathLst>
          </a:custGeom>
          <a:solidFill>
            <a:srgbClr val="8000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Freeform 7"/>
          <p:cNvSpPr>
            <a:spLocks/>
          </p:cNvSpPr>
          <p:nvPr/>
        </p:nvSpPr>
        <p:spPr bwMode="auto">
          <a:xfrm>
            <a:off x="3363922" y="1447800"/>
            <a:ext cx="827078" cy="3825851"/>
          </a:xfrm>
          <a:custGeom>
            <a:avLst/>
            <a:gdLst/>
            <a:ahLst/>
            <a:cxnLst>
              <a:cxn ang="0">
                <a:pos x="0" y="2352"/>
              </a:cxn>
              <a:cxn ang="0">
                <a:pos x="0" y="600"/>
              </a:cxn>
              <a:cxn ang="0">
                <a:pos x="624" y="0"/>
              </a:cxn>
              <a:cxn ang="0">
                <a:pos x="624" y="2970"/>
              </a:cxn>
              <a:cxn ang="0">
                <a:pos x="0" y="2352"/>
              </a:cxn>
            </a:cxnLst>
            <a:rect l="0" t="0" r="r" b="b"/>
            <a:pathLst>
              <a:path w="624" h="2970">
                <a:moveTo>
                  <a:pt x="0" y="2352"/>
                </a:moveTo>
                <a:lnTo>
                  <a:pt x="0" y="600"/>
                </a:lnTo>
                <a:lnTo>
                  <a:pt x="624" y="0"/>
                </a:lnTo>
                <a:lnTo>
                  <a:pt x="624" y="2970"/>
                </a:lnTo>
                <a:lnTo>
                  <a:pt x="0" y="2352"/>
                </a:lnTo>
                <a:close/>
              </a:path>
            </a:pathLst>
          </a:custGeom>
          <a:solidFill>
            <a:srgbClr val="336600"/>
          </a:soli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Line 8"/>
          <p:cNvSpPr>
            <a:spLocks noChangeShapeType="1"/>
          </p:cNvSpPr>
          <p:nvPr/>
        </p:nvSpPr>
        <p:spPr bwMode="auto">
          <a:xfrm flipV="1">
            <a:off x="3363922" y="1447800"/>
            <a:ext cx="827078"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Line 9"/>
          <p:cNvSpPr>
            <a:spLocks noChangeShapeType="1"/>
          </p:cNvSpPr>
          <p:nvPr/>
        </p:nvSpPr>
        <p:spPr bwMode="auto">
          <a:xfrm>
            <a:off x="3363922" y="4477565"/>
            <a:ext cx="827078"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Line 10"/>
          <p:cNvSpPr>
            <a:spLocks noChangeShapeType="1"/>
          </p:cNvSpPr>
          <p:nvPr/>
        </p:nvSpPr>
        <p:spPr bwMode="auto">
          <a:xfrm flipH="1" flipV="1">
            <a:off x="230569" y="1447800"/>
            <a:ext cx="803220" cy="780629"/>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Line 11"/>
          <p:cNvSpPr>
            <a:spLocks noChangeShapeType="1"/>
          </p:cNvSpPr>
          <p:nvPr/>
        </p:nvSpPr>
        <p:spPr bwMode="auto">
          <a:xfrm flipH="1">
            <a:off x="230569" y="4477565"/>
            <a:ext cx="803220" cy="788357"/>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 name="Rectangle 12"/>
          <p:cNvSpPr>
            <a:spLocks noChangeArrowheads="1"/>
          </p:cNvSpPr>
          <p:nvPr/>
        </p:nvSpPr>
        <p:spPr bwMode="auto">
          <a:xfrm>
            <a:off x="1033789" y="2228429"/>
            <a:ext cx="2330132" cy="2249137"/>
          </a:xfrm>
          <a:prstGeom prst="rect">
            <a:avLst/>
          </a:prstGeom>
          <a:no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Freeform 13"/>
          <p:cNvSpPr>
            <a:spLocks/>
          </p:cNvSpPr>
          <p:nvPr/>
        </p:nvSpPr>
        <p:spPr bwMode="auto">
          <a:xfrm>
            <a:off x="1033789" y="2228429"/>
            <a:ext cx="2330132" cy="2249137"/>
          </a:xfrm>
          <a:custGeom>
            <a:avLst/>
            <a:gdLst/>
            <a:ahLst/>
            <a:cxnLst>
              <a:cxn ang="0">
                <a:pos x="192" y="1746"/>
              </a:cxn>
              <a:cxn ang="0">
                <a:pos x="0" y="1746"/>
              </a:cxn>
              <a:cxn ang="0">
                <a:pos x="0" y="0"/>
              </a:cxn>
              <a:cxn ang="0">
                <a:pos x="1758" y="0"/>
              </a:cxn>
              <a:cxn ang="0">
                <a:pos x="1758" y="1746"/>
              </a:cxn>
              <a:cxn ang="0">
                <a:pos x="1698" y="1746"/>
              </a:cxn>
            </a:cxnLst>
            <a:rect l="0" t="0" r="r" b="b"/>
            <a:pathLst>
              <a:path w="1758" h="1746">
                <a:moveTo>
                  <a:pt x="192" y="1746"/>
                </a:moveTo>
                <a:lnTo>
                  <a:pt x="0" y="1746"/>
                </a:lnTo>
                <a:lnTo>
                  <a:pt x="0" y="0"/>
                </a:lnTo>
                <a:lnTo>
                  <a:pt x="1758" y="0"/>
                </a:lnTo>
                <a:lnTo>
                  <a:pt x="1758" y="1746"/>
                </a:lnTo>
                <a:lnTo>
                  <a:pt x="1698" y="174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Freeform 14"/>
          <p:cNvSpPr>
            <a:spLocks/>
          </p:cNvSpPr>
          <p:nvPr/>
        </p:nvSpPr>
        <p:spPr bwMode="auto">
          <a:xfrm>
            <a:off x="1288274" y="3063159"/>
            <a:ext cx="127242" cy="1754481"/>
          </a:xfrm>
          <a:custGeom>
            <a:avLst/>
            <a:gdLst/>
            <a:ahLst/>
            <a:cxnLst>
              <a:cxn ang="0">
                <a:pos x="96" y="1362"/>
              </a:cxn>
              <a:cxn ang="0">
                <a:pos x="0" y="1242"/>
              </a:cxn>
              <a:cxn ang="0">
                <a:pos x="0" y="30"/>
              </a:cxn>
              <a:cxn ang="0">
                <a:pos x="96" y="0"/>
              </a:cxn>
            </a:cxnLst>
            <a:rect l="0" t="0" r="r" b="b"/>
            <a:pathLst>
              <a:path w="96" h="1362">
                <a:moveTo>
                  <a:pt x="96" y="1362"/>
                </a:moveTo>
                <a:lnTo>
                  <a:pt x="0" y="1242"/>
                </a:lnTo>
                <a:lnTo>
                  <a:pt x="0" y="30"/>
                </a:lnTo>
                <a:lnTo>
                  <a:pt x="96" y="0"/>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 name="Group 15"/>
          <p:cNvGrpSpPr>
            <a:grpSpLocks/>
          </p:cNvGrpSpPr>
          <p:nvPr/>
        </p:nvGrpSpPr>
        <p:grpSpPr bwMode="auto">
          <a:xfrm>
            <a:off x="1415517" y="3063159"/>
            <a:ext cx="858889" cy="1746752"/>
            <a:chOff x="2286" y="2304"/>
            <a:chExt cx="648" cy="1356"/>
          </a:xfrm>
        </p:grpSpPr>
        <p:sp>
          <p:nvSpPr>
            <p:cNvPr id="80" name="Freeform 16"/>
            <p:cNvSpPr>
              <a:spLocks/>
            </p:cNvSpPr>
            <p:nvPr/>
          </p:nvSpPr>
          <p:spPr bwMode="auto">
            <a:xfrm>
              <a:off x="2286" y="2304"/>
              <a:ext cx="648" cy="1356"/>
            </a:xfrm>
            <a:custGeom>
              <a:avLst/>
              <a:gdLst/>
              <a:ahLst/>
              <a:cxnLst>
                <a:cxn ang="0">
                  <a:pos x="0" y="1356"/>
                </a:cxn>
                <a:cxn ang="0">
                  <a:pos x="0" y="0"/>
                </a:cxn>
                <a:cxn ang="0">
                  <a:pos x="648" y="12"/>
                </a:cxn>
                <a:cxn ang="0">
                  <a:pos x="648" y="1296"/>
                </a:cxn>
                <a:cxn ang="0">
                  <a:pos x="0" y="1356"/>
                </a:cxn>
              </a:cxnLst>
              <a:rect l="0" t="0" r="r" b="b"/>
              <a:pathLst>
                <a:path w="648" h="1356">
                  <a:moveTo>
                    <a:pt x="0" y="1356"/>
                  </a:moveTo>
                  <a:lnTo>
                    <a:pt x="0" y="0"/>
                  </a:lnTo>
                  <a:lnTo>
                    <a:pt x="648" y="12"/>
                  </a:lnTo>
                  <a:lnTo>
                    <a:pt x="648" y="1296"/>
                  </a:lnTo>
                  <a:lnTo>
                    <a:pt x="0" y="1356"/>
                  </a:lnTo>
                  <a:close/>
                </a:path>
              </a:pathLst>
            </a:custGeom>
            <a:no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Freeform 17"/>
            <p:cNvSpPr>
              <a:spLocks/>
            </p:cNvSpPr>
            <p:nvPr/>
          </p:nvSpPr>
          <p:spPr bwMode="auto">
            <a:xfrm>
              <a:off x="2286" y="2310"/>
              <a:ext cx="648" cy="1350"/>
            </a:xfrm>
            <a:custGeom>
              <a:avLst/>
              <a:gdLst/>
              <a:ahLst/>
              <a:cxnLst>
                <a:cxn ang="0">
                  <a:pos x="546" y="1302"/>
                </a:cxn>
                <a:cxn ang="0">
                  <a:pos x="0" y="1350"/>
                </a:cxn>
                <a:cxn ang="0">
                  <a:pos x="0" y="0"/>
                </a:cxn>
                <a:cxn ang="0">
                  <a:pos x="648" y="6"/>
                </a:cxn>
                <a:cxn ang="0">
                  <a:pos x="648" y="696"/>
                </a:cxn>
              </a:cxnLst>
              <a:rect l="0" t="0" r="r" b="b"/>
              <a:pathLst>
                <a:path w="648" h="1350">
                  <a:moveTo>
                    <a:pt x="546" y="1302"/>
                  </a:moveTo>
                  <a:lnTo>
                    <a:pt x="0" y="1350"/>
                  </a:lnTo>
                  <a:lnTo>
                    <a:pt x="0" y="0"/>
                  </a:lnTo>
                  <a:lnTo>
                    <a:pt x="648" y="6"/>
                  </a:lnTo>
                  <a:lnTo>
                    <a:pt x="648" y="696"/>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9" name="Freeform 18"/>
          <p:cNvSpPr>
            <a:spLocks/>
          </p:cNvSpPr>
          <p:nvPr/>
        </p:nvSpPr>
        <p:spPr bwMode="auto">
          <a:xfrm>
            <a:off x="1837009" y="1872895"/>
            <a:ext cx="723693" cy="154579"/>
          </a:xfrm>
          <a:custGeom>
            <a:avLst/>
            <a:gdLst/>
            <a:ahLst/>
            <a:cxnLst>
              <a:cxn ang="0">
                <a:pos x="0" y="0"/>
              </a:cxn>
              <a:cxn ang="0">
                <a:pos x="546" y="0"/>
              </a:cxn>
              <a:cxn ang="0">
                <a:pos x="522" y="120"/>
              </a:cxn>
              <a:cxn ang="0">
                <a:pos x="30" y="120"/>
              </a:cxn>
              <a:cxn ang="0">
                <a:pos x="0" y="0"/>
              </a:cxn>
            </a:cxnLst>
            <a:rect l="0" t="0" r="r" b="b"/>
            <a:pathLst>
              <a:path w="546" h="120">
                <a:moveTo>
                  <a:pt x="0" y="0"/>
                </a:moveTo>
                <a:lnTo>
                  <a:pt x="546" y="0"/>
                </a:lnTo>
                <a:lnTo>
                  <a:pt x="522" y="120"/>
                </a:lnTo>
                <a:lnTo>
                  <a:pt x="30" y="120"/>
                </a:lnTo>
                <a:lnTo>
                  <a:pt x="0" y="0"/>
                </a:lnTo>
                <a:close/>
              </a:path>
            </a:pathLst>
          </a:custGeom>
          <a:solidFill>
            <a:srgbClr val="FFFFFF"/>
          </a:solid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Freeform 19"/>
          <p:cNvSpPr>
            <a:spLocks/>
          </p:cNvSpPr>
          <p:nvPr/>
        </p:nvSpPr>
        <p:spPr bwMode="auto">
          <a:xfrm>
            <a:off x="2139210" y="4021554"/>
            <a:ext cx="1025895" cy="1089788"/>
          </a:xfrm>
          <a:custGeom>
            <a:avLst/>
            <a:gdLst/>
            <a:ahLst/>
            <a:cxnLst>
              <a:cxn ang="0">
                <a:pos x="0" y="786"/>
              </a:cxn>
              <a:cxn ang="0">
                <a:pos x="0" y="0"/>
              </a:cxn>
              <a:cxn ang="0">
                <a:pos x="774" y="24"/>
              </a:cxn>
              <a:cxn ang="0">
                <a:pos x="774" y="846"/>
              </a:cxn>
              <a:cxn ang="0">
                <a:pos x="0" y="786"/>
              </a:cxn>
            </a:cxnLst>
            <a:rect l="0" t="0" r="r" b="b"/>
            <a:pathLst>
              <a:path w="774" h="846">
                <a:moveTo>
                  <a:pt x="0" y="786"/>
                </a:moveTo>
                <a:lnTo>
                  <a:pt x="0" y="0"/>
                </a:lnTo>
                <a:lnTo>
                  <a:pt x="774" y="24"/>
                </a:lnTo>
                <a:lnTo>
                  <a:pt x="774" y="846"/>
                </a:lnTo>
                <a:lnTo>
                  <a:pt x="0" y="786"/>
                </a:lnTo>
                <a:close/>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Freeform 20"/>
          <p:cNvSpPr>
            <a:spLocks/>
          </p:cNvSpPr>
          <p:nvPr/>
        </p:nvSpPr>
        <p:spPr bwMode="auto">
          <a:xfrm>
            <a:off x="2139210" y="3921077"/>
            <a:ext cx="1145185" cy="1190265"/>
          </a:xfrm>
          <a:custGeom>
            <a:avLst/>
            <a:gdLst/>
            <a:ahLst/>
            <a:cxnLst>
              <a:cxn ang="0">
                <a:pos x="0" y="78"/>
              </a:cxn>
              <a:cxn ang="0">
                <a:pos x="192" y="0"/>
              </a:cxn>
              <a:cxn ang="0">
                <a:pos x="864" y="24"/>
              </a:cxn>
              <a:cxn ang="0">
                <a:pos x="864" y="726"/>
              </a:cxn>
              <a:cxn ang="0">
                <a:pos x="780" y="924"/>
              </a:cxn>
            </a:cxnLst>
            <a:rect l="0" t="0" r="r" b="b"/>
            <a:pathLst>
              <a:path w="864" h="924">
                <a:moveTo>
                  <a:pt x="0" y="78"/>
                </a:moveTo>
                <a:lnTo>
                  <a:pt x="192" y="0"/>
                </a:lnTo>
                <a:lnTo>
                  <a:pt x="864" y="24"/>
                </a:lnTo>
                <a:lnTo>
                  <a:pt x="864" y="726"/>
                </a:lnTo>
                <a:lnTo>
                  <a:pt x="780" y="924"/>
                </a:lnTo>
              </a:path>
            </a:pathLst>
          </a:cu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Line 21"/>
          <p:cNvSpPr>
            <a:spLocks noChangeShapeType="1"/>
          </p:cNvSpPr>
          <p:nvPr/>
        </p:nvSpPr>
        <p:spPr bwMode="auto">
          <a:xfrm flipV="1">
            <a:off x="3165105" y="3944264"/>
            <a:ext cx="119290" cy="108206"/>
          </a:xfrm>
          <a:prstGeom prst="line">
            <a:avLst/>
          </a:prstGeom>
          <a:noFill/>
          <a:ln w="9525">
            <a:solidFill>
              <a:srgbClr val="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Slide Number Placeholder 5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14</a:t>
            </a:fld>
            <a:endParaRPr lang="en-US" dirty="0">
              <a:solidFill>
                <a:srgbClr val="FFFFFF"/>
              </a:solidFill>
            </a:endParaRPr>
          </a:p>
        </p:txBody>
      </p:sp>
      <p:sp>
        <p:nvSpPr>
          <p:cNvPr id="53" name="Content Placeholder 1"/>
          <p:cNvSpPr>
            <a:spLocks noGrp="1"/>
          </p:cNvSpPr>
          <p:nvPr>
            <p:ph idx="1"/>
          </p:nvPr>
        </p:nvSpPr>
        <p:spPr>
          <a:xfrm>
            <a:off x="4267200" y="1114424"/>
            <a:ext cx="4724400" cy="5591175"/>
          </a:xfrm>
        </p:spPr>
        <p:txBody>
          <a:bodyPr/>
          <a:lstStyle/>
          <a:p>
            <a:r>
              <a:rPr lang="en-US" sz="3200" b="1" dirty="0" smtClean="0">
                <a:solidFill>
                  <a:schemeClr val="bg1">
                    <a:lumMod val="50000"/>
                    <a:lumOff val="50000"/>
                  </a:schemeClr>
                </a:solidFill>
              </a:rPr>
              <a:t>STEP 1</a:t>
            </a:r>
          </a:p>
          <a:p>
            <a:pPr lvl="1"/>
            <a:r>
              <a:rPr lang="en-US" sz="2900" dirty="0" smtClean="0">
                <a:solidFill>
                  <a:schemeClr val="bg1">
                    <a:lumMod val="50000"/>
                    <a:lumOff val="50000"/>
                  </a:schemeClr>
                </a:solidFill>
              </a:rPr>
              <a:t>Trace paths from the light</a:t>
            </a:r>
          </a:p>
          <a:p>
            <a:pPr lvl="1"/>
            <a:r>
              <a:rPr lang="en-US" sz="2900" dirty="0" smtClean="0">
                <a:solidFill>
                  <a:schemeClr val="bg1">
                    <a:lumMod val="50000"/>
                    <a:lumOff val="50000"/>
                  </a:schemeClr>
                </a:solidFill>
              </a:rPr>
              <a:t>Treat path vertices as Virtual Point Lights (VPLs)</a:t>
            </a:r>
          </a:p>
          <a:p>
            <a:r>
              <a:rPr lang="en-US" sz="3200" dirty="0" smtClean="0"/>
              <a:t>STEP 2</a:t>
            </a:r>
          </a:p>
          <a:p>
            <a:pPr lvl="1"/>
            <a:r>
              <a:rPr lang="en-US" sz="2900" dirty="0" smtClean="0"/>
              <a:t>Render scene with VPLs</a:t>
            </a:r>
            <a:endParaRPr lang="en-US" sz="2900" dirty="0"/>
          </a:p>
        </p:txBody>
      </p:sp>
      <p:sp>
        <p:nvSpPr>
          <p:cNvPr id="34" name="Oval 25"/>
          <p:cNvSpPr>
            <a:spLocks noChangeArrowheads="1"/>
          </p:cNvSpPr>
          <p:nvPr/>
        </p:nvSpPr>
        <p:spPr bwMode="auto">
          <a:xfrm>
            <a:off x="990600" y="4953000"/>
            <a:ext cx="127242" cy="61832"/>
          </a:xfrm>
          <a:prstGeom prst="ellipse">
            <a:avLst/>
          </a:prstGeom>
          <a:solidFill>
            <a:schemeClr val="tx1"/>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 name="Line 28"/>
          <p:cNvSpPr>
            <a:spLocks noChangeShapeType="1"/>
          </p:cNvSpPr>
          <p:nvPr/>
        </p:nvSpPr>
        <p:spPr bwMode="auto">
          <a:xfrm flipV="1">
            <a:off x="1065475" y="3999505"/>
            <a:ext cx="1582309" cy="993913"/>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 name="Line 28"/>
          <p:cNvSpPr>
            <a:spLocks noChangeShapeType="1"/>
          </p:cNvSpPr>
          <p:nvPr/>
        </p:nvSpPr>
        <p:spPr bwMode="auto">
          <a:xfrm flipV="1">
            <a:off x="1065476" y="1979875"/>
            <a:ext cx="962108" cy="2997642"/>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Line 28"/>
          <p:cNvSpPr>
            <a:spLocks noChangeShapeType="1"/>
          </p:cNvSpPr>
          <p:nvPr/>
        </p:nvSpPr>
        <p:spPr bwMode="auto">
          <a:xfrm flipV="1">
            <a:off x="1057523" y="3581400"/>
            <a:ext cx="771277" cy="1404068"/>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Line 28"/>
          <p:cNvSpPr>
            <a:spLocks noChangeShapeType="1"/>
          </p:cNvSpPr>
          <p:nvPr/>
        </p:nvSpPr>
        <p:spPr bwMode="auto">
          <a:xfrm flipV="1">
            <a:off x="1049572" y="3048000"/>
            <a:ext cx="2608028" cy="1937468"/>
          </a:xfrm>
          <a:prstGeom prst="line">
            <a:avLst/>
          </a:prstGeom>
          <a:noFill/>
          <a:ln w="12700">
            <a:solidFill>
              <a:srgbClr val="FFC000"/>
            </a:solidFill>
            <a:prstDash val="sysDash"/>
            <a:round/>
            <a:headEnd type="none" w="med" len="med"/>
            <a:tailEnd type="non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4" name="Skupina 51"/>
          <p:cNvGrpSpPr/>
          <p:nvPr/>
        </p:nvGrpSpPr>
        <p:grpSpPr>
          <a:xfrm>
            <a:off x="1634316" y="1766248"/>
            <a:ext cx="2251884" cy="2438400"/>
            <a:chOff x="6019800" y="1752600"/>
            <a:chExt cx="2251884" cy="2438400"/>
          </a:xfrm>
        </p:grpSpPr>
        <p:sp>
          <p:nvSpPr>
            <p:cNvPr id="108" name="AutoShape 12"/>
            <p:cNvSpPr>
              <a:spLocks noChangeAspect="1" noChangeArrowheads="1"/>
            </p:cNvSpPr>
            <p:nvPr/>
          </p:nvSpPr>
          <p:spPr bwMode="auto">
            <a:xfrm>
              <a:off x="6206316" y="17526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09" name="AutoShape 12"/>
            <p:cNvSpPr>
              <a:spLocks noChangeAspect="1" noChangeArrowheads="1"/>
            </p:cNvSpPr>
            <p:nvPr/>
          </p:nvSpPr>
          <p:spPr bwMode="auto">
            <a:xfrm>
              <a:off x="7848600" y="28194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10" name="AutoShape 12"/>
            <p:cNvSpPr>
              <a:spLocks noChangeAspect="1" noChangeArrowheads="1"/>
            </p:cNvSpPr>
            <p:nvPr/>
          </p:nvSpPr>
          <p:spPr bwMode="auto">
            <a:xfrm>
              <a:off x="6815916" y="3767916"/>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11" name="AutoShape 12"/>
            <p:cNvSpPr>
              <a:spLocks noChangeAspect="1" noChangeArrowheads="1"/>
            </p:cNvSpPr>
            <p:nvPr/>
          </p:nvSpPr>
          <p:spPr bwMode="auto">
            <a:xfrm>
              <a:off x="6019800" y="33528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Cosine-weighted BRDF lobe at the VPL location</a:t>
            </a:r>
            <a:endParaRPr lang="en-US" dirty="0"/>
          </a:p>
        </p:txBody>
      </p:sp>
      <p:sp>
        <p:nvSpPr>
          <p:cNvPr id="3" name="Title 2"/>
          <p:cNvSpPr>
            <a:spLocks noGrp="1"/>
          </p:cNvSpPr>
          <p:nvPr>
            <p:ph type="title"/>
          </p:nvPr>
        </p:nvSpPr>
        <p:spPr/>
        <p:txBody>
          <a:bodyPr/>
          <a:lstStyle/>
          <a:p>
            <a:r>
              <a:rPr lang="en-US" dirty="0" smtClean="0"/>
              <a:t>Emission Distribution of a VPL</a:t>
            </a:r>
            <a:endParaRPr lang="en-US" dirty="0"/>
          </a:p>
        </p:txBody>
      </p:sp>
      <p:sp>
        <p:nvSpPr>
          <p:cNvPr id="5" name="Slide Number Placeholder 4"/>
          <p:cNvSpPr>
            <a:spLocks noGrp="1"/>
          </p:cNvSpPr>
          <p:nvPr>
            <p:ph type="sldNum" sz="quarter" idx="11"/>
          </p:nvPr>
        </p:nvSpPr>
        <p:spPr>
          <a:xfrm>
            <a:off x="7010402" y="6477000"/>
            <a:ext cx="2133600" cy="381000"/>
          </a:xfrm>
        </p:spPr>
        <p:txBody>
          <a:bodyPr/>
          <a:lstStyle/>
          <a:p>
            <a:pPr>
              <a:defRPr/>
            </a:pPr>
            <a:fld id="{436069EF-2218-4AB1-8D37-562BB864C219}" type="slidenum">
              <a:rPr lang="en-US" smtClean="0">
                <a:solidFill>
                  <a:srgbClr val="FFFFFF"/>
                </a:solidFill>
              </a:rPr>
              <a:pPr>
                <a:defRPr/>
              </a:pPr>
              <a:t>15</a:t>
            </a:fld>
            <a:endParaRPr lang="en-US" dirty="0">
              <a:solidFill>
                <a:srgbClr val="FFFFFF"/>
              </a:solidFill>
            </a:endParaRPr>
          </a:p>
        </p:txBody>
      </p:sp>
      <p:sp>
        <p:nvSpPr>
          <p:cNvPr id="8" name="Line 8"/>
          <p:cNvSpPr>
            <a:spLocks noChangeShapeType="1"/>
          </p:cNvSpPr>
          <p:nvPr/>
        </p:nvSpPr>
        <p:spPr bwMode="auto">
          <a:xfrm rot="19991274" flipH="1">
            <a:off x="3992403" y="5641687"/>
            <a:ext cx="3731429" cy="8802"/>
          </a:xfrm>
          <a:prstGeom prst="line">
            <a:avLst/>
          </a:prstGeom>
          <a:noFill/>
          <a:ln w="57150">
            <a:solidFill>
              <a:schemeClr val="tx1"/>
            </a:solidFill>
            <a:round/>
            <a:headEnd/>
            <a:tailEnd/>
          </a:ln>
        </p:spPr>
        <p:txBody>
          <a:bodyPr wrap="none"/>
          <a:lstStyle/>
          <a:p>
            <a:endParaRPr lang="en-US"/>
          </a:p>
        </p:txBody>
      </p:sp>
      <p:grpSp>
        <p:nvGrpSpPr>
          <p:cNvPr id="22" name="Skupina 21"/>
          <p:cNvGrpSpPr/>
          <p:nvPr/>
        </p:nvGrpSpPr>
        <p:grpSpPr>
          <a:xfrm>
            <a:off x="228600" y="1776647"/>
            <a:ext cx="6551065" cy="2906963"/>
            <a:chOff x="228600" y="1776647"/>
            <a:chExt cx="6551065" cy="2906963"/>
          </a:xfrm>
        </p:grpSpPr>
        <p:sp>
          <p:nvSpPr>
            <p:cNvPr id="38" name="Freeform 37"/>
            <p:cNvSpPr/>
            <p:nvPr/>
          </p:nvSpPr>
          <p:spPr bwMode="auto">
            <a:xfrm rot="1521427">
              <a:off x="1031359" y="1776647"/>
              <a:ext cx="5748306" cy="2906963"/>
            </a:xfrm>
            <a:custGeom>
              <a:avLst/>
              <a:gdLst>
                <a:gd name="connsiteX0" fmla="*/ 917275 w 1802920"/>
                <a:gd name="connsiteY0" fmla="*/ 1777042 h 1779917"/>
                <a:gd name="connsiteX1" fmla="*/ 1797169 w 1802920"/>
                <a:gd name="connsiteY1" fmla="*/ 940280 h 1779917"/>
                <a:gd name="connsiteX2" fmla="*/ 951781 w 1802920"/>
                <a:gd name="connsiteY2" fmla="*/ 86264 h 1779917"/>
                <a:gd name="connsiteX3" fmla="*/ 278920 w 1802920"/>
                <a:gd name="connsiteY3" fmla="*/ 422695 h 1779917"/>
                <a:gd name="connsiteX4" fmla="*/ 106392 w 1802920"/>
                <a:gd name="connsiteY4" fmla="*/ 957532 h 1779917"/>
                <a:gd name="connsiteX5" fmla="*/ 917275 w 1802920"/>
                <a:gd name="connsiteY5" fmla="*/ 1777042 h 1779917"/>
                <a:gd name="connsiteX0" fmla="*/ 917275 w 1810109"/>
                <a:gd name="connsiteY0" fmla="*/ 1777042 h 1779917"/>
                <a:gd name="connsiteX1" fmla="*/ 1797169 w 1810109"/>
                <a:gd name="connsiteY1" fmla="*/ 940280 h 1779917"/>
                <a:gd name="connsiteX2" fmla="*/ 951781 w 1810109"/>
                <a:gd name="connsiteY2" fmla="*/ 86264 h 1779917"/>
                <a:gd name="connsiteX3" fmla="*/ 278920 w 1810109"/>
                <a:gd name="connsiteY3" fmla="*/ 422695 h 1779917"/>
                <a:gd name="connsiteX4" fmla="*/ 106392 w 1810109"/>
                <a:gd name="connsiteY4" fmla="*/ 957532 h 1779917"/>
                <a:gd name="connsiteX5" fmla="*/ 917275 w 1810109"/>
                <a:gd name="connsiteY5" fmla="*/ 1777042 h 1779917"/>
                <a:gd name="connsiteX0" fmla="*/ 917275 w 1810109"/>
                <a:gd name="connsiteY0" fmla="*/ 1695091 h 1697966"/>
                <a:gd name="connsiteX1" fmla="*/ 1797169 w 1810109"/>
                <a:gd name="connsiteY1" fmla="*/ 858329 h 1697966"/>
                <a:gd name="connsiteX2" fmla="*/ 951781 w 1810109"/>
                <a:gd name="connsiteY2" fmla="*/ 4313 h 1697966"/>
                <a:gd name="connsiteX3" fmla="*/ 278920 w 1810109"/>
                <a:gd name="connsiteY3" fmla="*/ 340744 h 1697966"/>
                <a:gd name="connsiteX4" fmla="*/ 106392 w 1810109"/>
                <a:gd name="connsiteY4" fmla="*/ 875581 h 1697966"/>
                <a:gd name="connsiteX5" fmla="*/ 917275 w 1810109"/>
                <a:gd name="connsiteY5" fmla="*/ 1695091 h 1697966"/>
                <a:gd name="connsiteX0" fmla="*/ 917275 w 1810109"/>
                <a:gd name="connsiteY0" fmla="*/ 1695091 h 1718095"/>
                <a:gd name="connsiteX1" fmla="*/ 1797169 w 1810109"/>
                <a:gd name="connsiteY1" fmla="*/ 858329 h 1718095"/>
                <a:gd name="connsiteX2" fmla="*/ 951781 w 1810109"/>
                <a:gd name="connsiteY2" fmla="*/ 4313 h 1718095"/>
                <a:gd name="connsiteX3" fmla="*/ 278920 w 1810109"/>
                <a:gd name="connsiteY3" fmla="*/ 340744 h 1718095"/>
                <a:gd name="connsiteX4" fmla="*/ 106392 w 1810109"/>
                <a:gd name="connsiteY4" fmla="*/ 875581 h 1718095"/>
                <a:gd name="connsiteX5" fmla="*/ 917275 w 1810109"/>
                <a:gd name="connsiteY5" fmla="*/ 1695091 h 1718095"/>
                <a:gd name="connsiteX0" fmla="*/ 822385 w 1715219"/>
                <a:gd name="connsiteY0" fmla="*/ 1695091 h 1718095"/>
                <a:gd name="connsiteX1" fmla="*/ 1702279 w 1715219"/>
                <a:gd name="connsiteY1" fmla="*/ 858329 h 1718095"/>
                <a:gd name="connsiteX2" fmla="*/ 856891 w 1715219"/>
                <a:gd name="connsiteY2" fmla="*/ 4313 h 1718095"/>
                <a:gd name="connsiteX3" fmla="*/ 184030 w 1715219"/>
                <a:gd name="connsiteY3" fmla="*/ 340744 h 1718095"/>
                <a:gd name="connsiteX4" fmla="*/ 11502 w 1715219"/>
                <a:gd name="connsiteY4" fmla="*/ 875581 h 1718095"/>
                <a:gd name="connsiteX5" fmla="*/ 822385 w 1715219"/>
                <a:gd name="connsiteY5" fmla="*/ 1695091 h 1718095"/>
                <a:gd name="connsiteX0" fmla="*/ 825260 w 1718094"/>
                <a:gd name="connsiteY0" fmla="*/ 1695091 h 1718095"/>
                <a:gd name="connsiteX1" fmla="*/ 1705154 w 1718094"/>
                <a:gd name="connsiteY1" fmla="*/ 858329 h 1718095"/>
                <a:gd name="connsiteX2" fmla="*/ 859766 w 1718094"/>
                <a:gd name="connsiteY2" fmla="*/ 4313 h 1718095"/>
                <a:gd name="connsiteX3" fmla="*/ 186905 w 1718094"/>
                <a:gd name="connsiteY3" fmla="*/ 340744 h 1718095"/>
                <a:gd name="connsiteX4" fmla="*/ 14377 w 1718094"/>
                <a:gd name="connsiteY4" fmla="*/ 875581 h 1718095"/>
                <a:gd name="connsiteX5" fmla="*/ 825260 w 1718094"/>
                <a:gd name="connsiteY5" fmla="*/ 1695091 h 1718095"/>
                <a:gd name="connsiteX0" fmla="*/ 825260 w 1718094"/>
                <a:gd name="connsiteY0" fmla="*/ 1695091 h 1718095"/>
                <a:gd name="connsiteX1" fmla="*/ 1705154 w 1718094"/>
                <a:gd name="connsiteY1" fmla="*/ 858329 h 1718095"/>
                <a:gd name="connsiteX2" fmla="*/ 859766 w 1718094"/>
                <a:gd name="connsiteY2" fmla="*/ 4313 h 1718095"/>
                <a:gd name="connsiteX3" fmla="*/ 186905 w 1718094"/>
                <a:gd name="connsiteY3" fmla="*/ 340744 h 1718095"/>
                <a:gd name="connsiteX4" fmla="*/ 14377 w 1718094"/>
                <a:gd name="connsiteY4" fmla="*/ 875581 h 1718095"/>
                <a:gd name="connsiteX5" fmla="*/ 825260 w 1718094"/>
                <a:gd name="connsiteY5" fmla="*/ 1695091 h 1718095"/>
                <a:gd name="connsiteX0" fmla="*/ 825260 w 1718094"/>
                <a:gd name="connsiteY0" fmla="*/ 1691321 h 1714325"/>
                <a:gd name="connsiteX1" fmla="*/ 1705154 w 1718094"/>
                <a:gd name="connsiteY1" fmla="*/ 854559 h 1714325"/>
                <a:gd name="connsiteX2" fmla="*/ 859766 w 1718094"/>
                <a:gd name="connsiteY2" fmla="*/ 543 h 1714325"/>
                <a:gd name="connsiteX3" fmla="*/ 186905 w 1718094"/>
                <a:gd name="connsiteY3" fmla="*/ 336974 h 1714325"/>
                <a:gd name="connsiteX4" fmla="*/ 14377 w 1718094"/>
                <a:gd name="connsiteY4" fmla="*/ 871811 h 1714325"/>
                <a:gd name="connsiteX5" fmla="*/ 825260 w 1718094"/>
                <a:gd name="connsiteY5" fmla="*/ 1691321 h 1714325"/>
                <a:gd name="connsiteX0" fmla="*/ 819229 w 1712063"/>
                <a:gd name="connsiteY0" fmla="*/ 1691321 h 1714325"/>
                <a:gd name="connsiteX1" fmla="*/ 1699123 w 1712063"/>
                <a:gd name="connsiteY1" fmla="*/ 854559 h 1714325"/>
                <a:gd name="connsiteX2" fmla="*/ 853735 w 1712063"/>
                <a:gd name="connsiteY2" fmla="*/ 543 h 1714325"/>
                <a:gd name="connsiteX3" fmla="*/ 180874 w 1712063"/>
                <a:gd name="connsiteY3" fmla="*/ 336974 h 1714325"/>
                <a:gd name="connsiteX4" fmla="*/ 8346 w 1712063"/>
                <a:gd name="connsiteY4" fmla="*/ 871811 h 1714325"/>
                <a:gd name="connsiteX5" fmla="*/ 819229 w 1712063"/>
                <a:gd name="connsiteY5" fmla="*/ 1691321 h 1714325"/>
                <a:gd name="connsiteX0" fmla="*/ 3406570 w 4299404"/>
                <a:gd name="connsiteY0" fmla="*/ 2961193 h 2984197"/>
                <a:gd name="connsiteX1" fmla="*/ 4286464 w 4299404"/>
                <a:gd name="connsiteY1" fmla="*/ 2124431 h 2984197"/>
                <a:gd name="connsiteX2" fmla="*/ 3441076 w 4299404"/>
                <a:gd name="connsiteY2" fmla="*/ 1270415 h 2984197"/>
                <a:gd name="connsiteX3" fmla="*/ 2768215 w 4299404"/>
                <a:gd name="connsiteY3" fmla="*/ 1606846 h 2984197"/>
                <a:gd name="connsiteX4" fmla="*/ 2595687 w 4299404"/>
                <a:gd name="connsiteY4" fmla="*/ 2141683 h 2984197"/>
                <a:gd name="connsiteX5" fmla="*/ 3406570 w 4299404"/>
                <a:gd name="connsiteY5" fmla="*/ 2961193 h 2984197"/>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5698531 w 6591365"/>
                <a:gd name="connsiteY0" fmla="*/ 3602639 h 3625643"/>
                <a:gd name="connsiteX1" fmla="*/ 6578425 w 6591365"/>
                <a:gd name="connsiteY1" fmla="*/ 2765877 h 3625643"/>
                <a:gd name="connsiteX2" fmla="*/ 5733037 w 6591365"/>
                <a:gd name="connsiteY2" fmla="*/ 1911861 h 3625643"/>
                <a:gd name="connsiteX3" fmla="*/ 5060176 w 6591365"/>
                <a:gd name="connsiteY3" fmla="*/ 2248292 h 3625643"/>
                <a:gd name="connsiteX4" fmla="*/ 4887648 w 6591365"/>
                <a:gd name="connsiteY4" fmla="*/ 2783129 h 3625643"/>
                <a:gd name="connsiteX5" fmla="*/ 5698531 w 6591365"/>
                <a:gd name="connsiteY5" fmla="*/ 3602639 h 3625643"/>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4096470 w 4989304"/>
                <a:gd name="connsiteY0" fmla="*/ 2495682 h 2518686"/>
                <a:gd name="connsiteX1" fmla="*/ 4976364 w 4989304"/>
                <a:gd name="connsiteY1" fmla="*/ 1658920 h 2518686"/>
                <a:gd name="connsiteX2" fmla="*/ 4130976 w 4989304"/>
                <a:gd name="connsiteY2" fmla="*/ 804904 h 2518686"/>
                <a:gd name="connsiteX3" fmla="*/ 3458115 w 4989304"/>
                <a:gd name="connsiteY3" fmla="*/ 1141335 h 2518686"/>
                <a:gd name="connsiteX4" fmla="*/ 3285587 w 4989304"/>
                <a:gd name="connsiteY4" fmla="*/ 1676172 h 2518686"/>
                <a:gd name="connsiteX5" fmla="*/ 4096470 w 4989304"/>
                <a:gd name="connsiteY5" fmla="*/ 2495682 h 2518686"/>
                <a:gd name="connsiteX0" fmla="*/ 12870426 w 13763260"/>
                <a:gd name="connsiteY0" fmla="*/ 6937183 h 6960187"/>
                <a:gd name="connsiteX1" fmla="*/ 13750320 w 13763260"/>
                <a:gd name="connsiteY1" fmla="*/ 6100421 h 6960187"/>
                <a:gd name="connsiteX2" fmla="*/ 12904932 w 13763260"/>
                <a:gd name="connsiteY2" fmla="*/ 5246405 h 6960187"/>
                <a:gd name="connsiteX3" fmla="*/ 12232071 w 13763260"/>
                <a:gd name="connsiteY3" fmla="*/ 5582836 h 6960187"/>
                <a:gd name="connsiteX4" fmla="*/ 12059543 w 13763260"/>
                <a:gd name="connsiteY4" fmla="*/ 6117673 h 6960187"/>
                <a:gd name="connsiteX5" fmla="*/ 12870426 w 13763260"/>
                <a:gd name="connsiteY5" fmla="*/ 6937183 h 6960187"/>
                <a:gd name="connsiteX0" fmla="*/ 12870426 w 13763260"/>
                <a:gd name="connsiteY0" fmla="*/ 6937183 h 6960187"/>
                <a:gd name="connsiteX1" fmla="*/ 13750320 w 13763260"/>
                <a:gd name="connsiteY1" fmla="*/ 6100421 h 6960187"/>
                <a:gd name="connsiteX2" fmla="*/ 12904932 w 13763260"/>
                <a:gd name="connsiteY2" fmla="*/ 5246405 h 6960187"/>
                <a:gd name="connsiteX3" fmla="*/ 12232071 w 13763260"/>
                <a:gd name="connsiteY3" fmla="*/ 5582836 h 6960187"/>
                <a:gd name="connsiteX4" fmla="*/ 12059543 w 13763260"/>
                <a:gd name="connsiteY4" fmla="*/ 6117673 h 6960187"/>
                <a:gd name="connsiteX5" fmla="*/ 12870426 w 13763260"/>
                <a:gd name="connsiteY5" fmla="*/ 6937183 h 696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260" h="6960187">
                  <a:moveTo>
                    <a:pt x="12870426" y="6937183"/>
                  </a:moveTo>
                  <a:cubicBezTo>
                    <a:pt x="13234173" y="6960187"/>
                    <a:pt x="13763260" y="6619443"/>
                    <a:pt x="13750320" y="6100421"/>
                  </a:cubicBezTo>
                  <a:cubicBezTo>
                    <a:pt x="13737380" y="5581399"/>
                    <a:pt x="13326188" y="5250718"/>
                    <a:pt x="12904932" y="5246405"/>
                  </a:cubicBezTo>
                  <a:cubicBezTo>
                    <a:pt x="12543232" y="5245862"/>
                    <a:pt x="12372969" y="5437625"/>
                    <a:pt x="12232071" y="5582836"/>
                  </a:cubicBezTo>
                  <a:cubicBezTo>
                    <a:pt x="1" y="-1"/>
                    <a:pt x="2038166" y="2867726"/>
                    <a:pt x="12059543" y="6117673"/>
                  </a:cubicBezTo>
                  <a:cubicBezTo>
                    <a:pt x="12099799" y="6579186"/>
                    <a:pt x="12506679" y="6914179"/>
                    <a:pt x="12870426" y="6937183"/>
                  </a:cubicBezTo>
                  <a:close/>
                </a:path>
              </a:pathLst>
            </a:cu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TextovéPole 13"/>
            <p:cNvSpPr txBox="1"/>
            <p:nvPr/>
          </p:nvSpPr>
          <p:spPr>
            <a:xfrm>
              <a:off x="228600" y="3962400"/>
              <a:ext cx="1266693" cy="569387"/>
            </a:xfrm>
            <a:prstGeom prst="rect">
              <a:avLst/>
            </a:prstGeom>
            <a:noFill/>
          </p:spPr>
          <p:txBody>
            <a:bodyPr wrap="none" rtlCol="0">
              <a:spAutoFit/>
            </a:bodyPr>
            <a:lstStyle/>
            <a:p>
              <a:r>
                <a:rPr lang="en-US" sz="3100" dirty="0" smtClean="0"/>
                <a:t>Glossy</a:t>
              </a:r>
              <a:endParaRPr lang="cs-CZ" sz="3100" dirty="0"/>
            </a:p>
          </p:txBody>
        </p:sp>
        <p:cxnSp>
          <p:nvCxnSpPr>
            <p:cNvPr id="16" name="Straight Arrow Connector 26"/>
            <p:cNvCxnSpPr>
              <a:stCxn id="14" idx="3"/>
            </p:cNvCxnSpPr>
            <p:nvPr/>
          </p:nvCxnSpPr>
          <p:spPr bwMode="auto">
            <a:xfrm flipV="1">
              <a:off x="1495293" y="3886200"/>
              <a:ext cx="2467107" cy="3608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1" name="Skupina 20"/>
          <p:cNvGrpSpPr/>
          <p:nvPr/>
        </p:nvGrpSpPr>
        <p:grpSpPr>
          <a:xfrm>
            <a:off x="1981200" y="4933950"/>
            <a:ext cx="4079444" cy="1045637"/>
            <a:chOff x="1981200" y="4933950"/>
            <a:chExt cx="4079444" cy="1045637"/>
          </a:xfrm>
        </p:grpSpPr>
        <p:sp>
          <p:nvSpPr>
            <p:cNvPr id="9" name="Elipsa 8"/>
            <p:cNvSpPr/>
            <p:nvPr/>
          </p:nvSpPr>
          <p:spPr bwMode="auto">
            <a:xfrm>
              <a:off x="5365750" y="4933950"/>
              <a:ext cx="694894" cy="71119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10" name="TextovéPole 9"/>
            <p:cNvSpPr txBox="1"/>
            <p:nvPr/>
          </p:nvSpPr>
          <p:spPr>
            <a:xfrm>
              <a:off x="1981200" y="5410200"/>
              <a:ext cx="1359668" cy="569387"/>
            </a:xfrm>
            <a:prstGeom prst="rect">
              <a:avLst/>
            </a:prstGeom>
            <a:noFill/>
          </p:spPr>
          <p:txBody>
            <a:bodyPr wrap="none" rtlCol="0">
              <a:spAutoFit/>
            </a:bodyPr>
            <a:lstStyle/>
            <a:p>
              <a:r>
                <a:rPr lang="en-US" sz="3100" dirty="0" smtClean="0"/>
                <a:t>Diffuse</a:t>
              </a:r>
              <a:endParaRPr lang="cs-CZ" sz="3100" dirty="0"/>
            </a:p>
          </p:txBody>
        </p:sp>
        <p:cxnSp>
          <p:nvCxnSpPr>
            <p:cNvPr id="11" name="Straight Arrow Connector 26"/>
            <p:cNvCxnSpPr>
              <a:stCxn id="10" idx="3"/>
            </p:cNvCxnSpPr>
            <p:nvPr/>
          </p:nvCxnSpPr>
          <p:spPr bwMode="auto">
            <a:xfrm flipV="1">
              <a:off x="3340868" y="5486400"/>
              <a:ext cx="1916932" cy="2084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17" name="Line 45"/>
          <p:cNvSpPr>
            <a:spLocks noChangeShapeType="1"/>
          </p:cNvSpPr>
          <p:nvPr/>
        </p:nvSpPr>
        <p:spPr bwMode="auto">
          <a:xfrm rot="19991274" flipH="1">
            <a:off x="5118390" y="2166828"/>
            <a:ext cx="916992" cy="3229194"/>
          </a:xfrm>
          <a:prstGeom prst="line">
            <a:avLst/>
          </a:prstGeom>
          <a:noFill/>
          <a:ln w="28575">
            <a:solidFill>
              <a:srgbClr val="FFC000"/>
            </a:solidFill>
            <a:round/>
            <a:headEnd type="none"/>
            <a:tailEnd type="stealth" w="lg" len="lg"/>
          </a:ln>
        </p:spPr>
        <p:txBody>
          <a:bodyPr/>
          <a:lstStyle/>
          <a:p>
            <a:endParaRPr lang="en-US"/>
          </a:p>
        </p:txBody>
      </p:sp>
      <p:sp>
        <p:nvSpPr>
          <p:cNvPr id="29" name="AutoShape 12"/>
          <p:cNvSpPr>
            <a:spLocks noChangeAspect="1" noChangeArrowheads="1"/>
          </p:cNvSpPr>
          <p:nvPr/>
        </p:nvSpPr>
        <p:spPr bwMode="auto">
          <a:xfrm>
            <a:off x="5715000" y="53340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915400" cy="790574"/>
          </a:xfrm>
        </p:spPr>
        <p:txBody>
          <a:bodyPr>
            <a:noAutofit/>
          </a:bodyPr>
          <a:lstStyle/>
          <a:p>
            <a:r>
              <a:rPr lang="en-US" sz="4000" dirty="0" smtClean="0"/>
              <a:t>Glossy VPL Emission: Illumination Spikes</a:t>
            </a:r>
            <a:br>
              <a:rPr lang="en-US" sz="4000" dirty="0" smtClean="0"/>
            </a:br>
            <a:endParaRPr lang="en-US" sz="4000" dirty="0"/>
          </a:p>
        </p:txBody>
      </p:sp>
      <p:pic>
        <p:nvPicPr>
          <p:cNvPr id="1026" name="Picture 2" descr="C:\Users\milos\Desktop\kitchen1.jpg"/>
          <p:cNvPicPr>
            <a:picLocks noChangeAspect="1" noChangeArrowheads="1"/>
          </p:cNvPicPr>
          <p:nvPr/>
        </p:nvPicPr>
        <p:blipFill>
          <a:blip r:embed="rId3" cstate="print">
            <a:lum/>
          </a:blip>
          <a:srcRect/>
          <a:stretch>
            <a:fillRect/>
          </a:stretch>
        </p:blipFill>
        <p:spPr bwMode="auto">
          <a:xfrm>
            <a:off x="1463040" y="1188720"/>
            <a:ext cx="6096000" cy="4572000"/>
          </a:xfrm>
          <a:prstGeom prst="rect">
            <a:avLst/>
          </a:prstGeom>
          <a:ln w="12700">
            <a:solidFill>
              <a:schemeClr val="tx1"/>
            </a:solidFill>
          </a:ln>
          <a:effectLst/>
        </p:spPr>
        <p:style>
          <a:lnRef idx="2">
            <a:schemeClr val="accent3"/>
          </a:lnRef>
          <a:fillRef idx="1">
            <a:schemeClr val="lt1"/>
          </a:fillRef>
          <a:effectRef idx="0">
            <a:schemeClr val="accent3"/>
          </a:effectRef>
          <a:fontRef idx="minor">
            <a:schemeClr val="dk1"/>
          </a:fontRef>
        </p:style>
      </p:pic>
      <p:sp>
        <p:nvSpPr>
          <p:cNvPr id="5" name="Oval 4"/>
          <p:cNvSpPr/>
          <p:nvPr/>
        </p:nvSpPr>
        <p:spPr bwMode="auto">
          <a:xfrm>
            <a:off x="1981200" y="1447800"/>
            <a:ext cx="1295400" cy="457200"/>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6705600" y="1752600"/>
            <a:ext cx="685800" cy="1066800"/>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457200" y="5791200"/>
            <a:ext cx="8153400" cy="1077218"/>
          </a:xfrm>
          <a:prstGeom prst="rect">
            <a:avLst/>
          </a:prstGeom>
          <a:noFill/>
        </p:spPr>
        <p:txBody>
          <a:bodyPr wrap="square" rtlCol="0">
            <a:spAutoFit/>
          </a:bodyPr>
          <a:lstStyle/>
          <a:p>
            <a:r>
              <a:rPr lang="en-US" sz="3100" dirty="0" smtClean="0"/>
              <a:t>Common solution: </a:t>
            </a:r>
            <a:br>
              <a:rPr lang="en-US" sz="3100" dirty="0" smtClean="0"/>
            </a:br>
            <a:r>
              <a:rPr lang="en-US" sz="3100" dirty="0" smtClean="0"/>
              <a:t>                           Only </a:t>
            </a:r>
            <a:r>
              <a:rPr lang="en-US" sz="3100" b="1" dirty="0" smtClean="0">
                <a:solidFill>
                  <a:srgbClr val="FFC000"/>
                </a:solidFill>
              </a:rPr>
              <a:t>diffuse</a:t>
            </a:r>
            <a:r>
              <a:rPr lang="en-US" sz="3100" dirty="0" smtClean="0"/>
              <a:t> BRDF at light location</a:t>
            </a:r>
            <a:endParaRPr lang="en-US" sz="3100" dirty="0"/>
          </a:p>
        </p:txBody>
      </p:sp>
      <p:sp>
        <p:nvSpPr>
          <p:cNvPr id="9" name="Slide Number Placeholder 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16</a:t>
            </a:fld>
            <a:endParaRPr lang="en-US" dirty="0">
              <a:solidFill>
                <a:srgbClr val="FFFFFF"/>
              </a:solidFill>
            </a:endParaRPr>
          </a:p>
        </p:txBody>
      </p:sp>
      <p:grpSp>
        <p:nvGrpSpPr>
          <p:cNvPr id="8" name="Skupina 7"/>
          <p:cNvGrpSpPr/>
          <p:nvPr/>
        </p:nvGrpSpPr>
        <p:grpSpPr>
          <a:xfrm>
            <a:off x="-256236" y="2971800"/>
            <a:ext cx="1608176" cy="956484"/>
            <a:chOff x="1031359" y="1776647"/>
            <a:chExt cx="6692473" cy="3980437"/>
          </a:xfrm>
        </p:grpSpPr>
        <p:sp>
          <p:nvSpPr>
            <p:cNvPr id="12" name="Line 45"/>
            <p:cNvSpPr>
              <a:spLocks noChangeShapeType="1"/>
            </p:cNvSpPr>
            <p:nvPr/>
          </p:nvSpPr>
          <p:spPr bwMode="auto">
            <a:xfrm rot="19991274" flipH="1">
              <a:off x="5118390" y="2166828"/>
              <a:ext cx="916992" cy="3229194"/>
            </a:xfrm>
            <a:prstGeom prst="line">
              <a:avLst/>
            </a:prstGeom>
            <a:noFill/>
            <a:ln w="28575">
              <a:solidFill>
                <a:srgbClr val="FFC000"/>
              </a:solidFill>
              <a:round/>
              <a:headEnd type="none" w="med" len="med"/>
              <a:tailEnd type="none" w="med" len="med"/>
            </a:ln>
          </p:spPr>
          <p:txBody>
            <a:bodyPr/>
            <a:lstStyle/>
            <a:p>
              <a:endParaRPr lang="en-US"/>
            </a:p>
          </p:txBody>
        </p:sp>
        <p:sp>
          <p:nvSpPr>
            <p:cNvPr id="10" name="Line 8"/>
            <p:cNvSpPr>
              <a:spLocks noChangeShapeType="1"/>
            </p:cNvSpPr>
            <p:nvPr/>
          </p:nvSpPr>
          <p:spPr bwMode="auto">
            <a:xfrm rot="19991274" flipH="1">
              <a:off x="3992403" y="5641687"/>
              <a:ext cx="3731429" cy="8802"/>
            </a:xfrm>
            <a:prstGeom prst="line">
              <a:avLst/>
            </a:prstGeom>
            <a:noFill/>
            <a:ln w="57150">
              <a:solidFill>
                <a:schemeClr val="tx1"/>
              </a:solidFill>
              <a:round/>
              <a:headEnd/>
              <a:tailEnd/>
            </a:ln>
          </p:spPr>
          <p:txBody>
            <a:bodyPr wrap="none"/>
            <a:lstStyle/>
            <a:p>
              <a:endParaRPr lang="en-US"/>
            </a:p>
          </p:txBody>
        </p:sp>
        <p:sp>
          <p:nvSpPr>
            <p:cNvPr id="11" name="Freeform 37"/>
            <p:cNvSpPr/>
            <p:nvPr/>
          </p:nvSpPr>
          <p:spPr bwMode="auto">
            <a:xfrm rot="1521427">
              <a:off x="1031359" y="1776647"/>
              <a:ext cx="5748306" cy="2906963"/>
            </a:xfrm>
            <a:custGeom>
              <a:avLst/>
              <a:gdLst>
                <a:gd name="connsiteX0" fmla="*/ 917275 w 1802920"/>
                <a:gd name="connsiteY0" fmla="*/ 1777042 h 1779917"/>
                <a:gd name="connsiteX1" fmla="*/ 1797169 w 1802920"/>
                <a:gd name="connsiteY1" fmla="*/ 940280 h 1779917"/>
                <a:gd name="connsiteX2" fmla="*/ 951781 w 1802920"/>
                <a:gd name="connsiteY2" fmla="*/ 86264 h 1779917"/>
                <a:gd name="connsiteX3" fmla="*/ 278920 w 1802920"/>
                <a:gd name="connsiteY3" fmla="*/ 422695 h 1779917"/>
                <a:gd name="connsiteX4" fmla="*/ 106392 w 1802920"/>
                <a:gd name="connsiteY4" fmla="*/ 957532 h 1779917"/>
                <a:gd name="connsiteX5" fmla="*/ 917275 w 1802920"/>
                <a:gd name="connsiteY5" fmla="*/ 1777042 h 1779917"/>
                <a:gd name="connsiteX0" fmla="*/ 917275 w 1810109"/>
                <a:gd name="connsiteY0" fmla="*/ 1777042 h 1779917"/>
                <a:gd name="connsiteX1" fmla="*/ 1797169 w 1810109"/>
                <a:gd name="connsiteY1" fmla="*/ 940280 h 1779917"/>
                <a:gd name="connsiteX2" fmla="*/ 951781 w 1810109"/>
                <a:gd name="connsiteY2" fmla="*/ 86264 h 1779917"/>
                <a:gd name="connsiteX3" fmla="*/ 278920 w 1810109"/>
                <a:gd name="connsiteY3" fmla="*/ 422695 h 1779917"/>
                <a:gd name="connsiteX4" fmla="*/ 106392 w 1810109"/>
                <a:gd name="connsiteY4" fmla="*/ 957532 h 1779917"/>
                <a:gd name="connsiteX5" fmla="*/ 917275 w 1810109"/>
                <a:gd name="connsiteY5" fmla="*/ 1777042 h 1779917"/>
                <a:gd name="connsiteX0" fmla="*/ 917275 w 1810109"/>
                <a:gd name="connsiteY0" fmla="*/ 1695091 h 1697966"/>
                <a:gd name="connsiteX1" fmla="*/ 1797169 w 1810109"/>
                <a:gd name="connsiteY1" fmla="*/ 858329 h 1697966"/>
                <a:gd name="connsiteX2" fmla="*/ 951781 w 1810109"/>
                <a:gd name="connsiteY2" fmla="*/ 4313 h 1697966"/>
                <a:gd name="connsiteX3" fmla="*/ 278920 w 1810109"/>
                <a:gd name="connsiteY3" fmla="*/ 340744 h 1697966"/>
                <a:gd name="connsiteX4" fmla="*/ 106392 w 1810109"/>
                <a:gd name="connsiteY4" fmla="*/ 875581 h 1697966"/>
                <a:gd name="connsiteX5" fmla="*/ 917275 w 1810109"/>
                <a:gd name="connsiteY5" fmla="*/ 1695091 h 1697966"/>
                <a:gd name="connsiteX0" fmla="*/ 917275 w 1810109"/>
                <a:gd name="connsiteY0" fmla="*/ 1695091 h 1718095"/>
                <a:gd name="connsiteX1" fmla="*/ 1797169 w 1810109"/>
                <a:gd name="connsiteY1" fmla="*/ 858329 h 1718095"/>
                <a:gd name="connsiteX2" fmla="*/ 951781 w 1810109"/>
                <a:gd name="connsiteY2" fmla="*/ 4313 h 1718095"/>
                <a:gd name="connsiteX3" fmla="*/ 278920 w 1810109"/>
                <a:gd name="connsiteY3" fmla="*/ 340744 h 1718095"/>
                <a:gd name="connsiteX4" fmla="*/ 106392 w 1810109"/>
                <a:gd name="connsiteY4" fmla="*/ 875581 h 1718095"/>
                <a:gd name="connsiteX5" fmla="*/ 917275 w 1810109"/>
                <a:gd name="connsiteY5" fmla="*/ 1695091 h 1718095"/>
                <a:gd name="connsiteX0" fmla="*/ 822385 w 1715219"/>
                <a:gd name="connsiteY0" fmla="*/ 1695091 h 1718095"/>
                <a:gd name="connsiteX1" fmla="*/ 1702279 w 1715219"/>
                <a:gd name="connsiteY1" fmla="*/ 858329 h 1718095"/>
                <a:gd name="connsiteX2" fmla="*/ 856891 w 1715219"/>
                <a:gd name="connsiteY2" fmla="*/ 4313 h 1718095"/>
                <a:gd name="connsiteX3" fmla="*/ 184030 w 1715219"/>
                <a:gd name="connsiteY3" fmla="*/ 340744 h 1718095"/>
                <a:gd name="connsiteX4" fmla="*/ 11502 w 1715219"/>
                <a:gd name="connsiteY4" fmla="*/ 875581 h 1718095"/>
                <a:gd name="connsiteX5" fmla="*/ 822385 w 1715219"/>
                <a:gd name="connsiteY5" fmla="*/ 1695091 h 1718095"/>
                <a:gd name="connsiteX0" fmla="*/ 825260 w 1718094"/>
                <a:gd name="connsiteY0" fmla="*/ 1695091 h 1718095"/>
                <a:gd name="connsiteX1" fmla="*/ 1705154 w 1718094"/>
                <a:gd name="connsiteY1" fmla="*/ 858329 h 1718095"/>
                <a:gd name="connsiteX2" fmla="*/ 859766 w 1718094"/>
                <a:gd name="connsiteY2" fmla="*/ 4313 h 1718095"/>
                <a:gd name="connsiteX3" fmla="*/ 186905 w 1718094"/>
                <a:gd name="connsiteY3" fmla="*/ 340744 h 1718095"/>
                <a:gd name="connsiteX4" fmla="*/ 14377 w 1718094"/>
                <a:gd name="connsiteY4" fmla="*/ 875581 h 1718095"/>
                <a:gd name="connsiteX5" fmla="*/ 825260 w 1718094"/>
                <a:gd name="connsiteY5" fmla="*/ 1695091 h 1718095"/>
                <a:gd name="connsiteX0" fmla="*/ 825260 w 1718094"/>
                <a:gd name="connsiteY0" fmla="*/ 1695091 h 1718095"/>
                <a:gd name="connsiteX1" fmla="*/ 1705154 w 1718094"/>
                <a:gd name="connsiteY1" fmla="*/ 858329 h 1718095"/>
                <a:gd name="connsiteX2" fmla="*/ 859766 w 1718094"/>
                <a:gd name="connsiteY2" fmla="*/ 4313 h 1718095"/>
                <a:gd name="connsiteX3" fmla="*/ 186905 w 1718094"/>
                <a:gd name="connsiteY3" fmla="*/ 340744 h 1718095"/>
                <a:gd name="connsiteX4" fmla="*/ 14377 w 1718094"/>
                <a:gd name="connsiteY4" fmla="*/ 875581 h 1718095"/>
                <a:gd name="connsiteX5" fmla="*/ 825260 w 1718094"/>
                <a:gd name="connsiteY5" fmla="*/ 1695091 h 1718095"/>
                <a:gd name="connsiteX0" fmla="*/ 825260 w 1718094"/>
                <a:gd name="connsiteY0" fmla="*/ 1691321 h 1714325"/>
                <a:gd name="connsiteX1" fmla="*/ 1705154 w 1718094"/>
                <a:gd name="connsiteY1" fmla="*/ 854559 h 1714325"/>
                <a:gd name="connsiteX2" fmla="*/ 859766 w 1718094"/>
                <a:gd name="connsiteY2" fmla="*/ 543 h 1714325"/>
                <a:gd name="connsiteX3" fmla="*/ 186905 w 1718094"/>
                <a:gd name="connsiteY3" fmla="*/ 336974 h 1714325"/>
                <a:gd name="connsiteX4" fmla="*/ 14377 w 1718094"/>
                <a:gd name="connsiteY4" fmla="*/ 871811 h 1714325"/>
                <a:gd name="connsiteX5" fmla="*/ 825260 w 1718094"/>
                <a:gd name="connsiteY5" fmla="*/ 1691321 h 1714325"/>
                <a:gd name="connsiteX0" fmla="*/ 819229 w 1712063"/>
                <a:gd name="connsiteY0" fmla="*/ 1691321 h 1714325"/>
                <a:gd name="connsiteX1" fmla="*/ 1699123 w 1712063"/>
                <a:gd name="connsiteY1" fmla="*/ 854559 h 1714325"/>
                <a:gd name="connsiteX2" fmla="*/ 853735 w 1712063"/>
                <a:gd name="connsiteY2" fmla="*/ 543 h 1714325"/>
                <a:gd name="connsiteX3" fmla="*/ 180874 w 1712063"/>
                <a:gd name="connsiteY3" fmla="*/ 336974 h 1714325"/>
                <a:gd name="connsiteX4" fmla="*/ 8346 w 1712063"/>
                <a:gd name="connsiteY4" fmla="*/ 871811 h 1714325"/>
                <a:gd name="connsiteX5" fmla="*/ 819229 w 1712063"/>
                <a:gd name="connsiteY5" fmla="*/ 1691321 h 1714325"/>
                <a:gd name="connsiteX0" fmla="*/ 3406570 w 4299404"/>
                <a:gd name="connsiteY0" fmla="*/ 2961193 h 2984197"/>
                <a:gd name="connsiteX1" fmla="*/ 4286464 w 4299404"/>
                <a:gd name="connsiteY1" fmla="*/ 2124431 h 2984197"/>
                <a:gd name="connsiteX2" fmla="*/ 3441076 w 4299404"/>
                <a:gd name="connsiteY2" fmla="*/ 1270415 h 2984197"/>
                <a:gd name="connsiteX3" fmla="*/ 2768215 w 4299404"/>
                <a:gd name="connsiteY3" fmla="*/ 1606846 h 2984197"/>
                <a:gd name="connsiteX4" fmla="*/ 2595687 w 4299404"/>
                <a:gd name="connsiteY4" fmla="*/ 2141683 h 2984197"/>
                <a:gd name="connsiteX5" fmla="*/ 3406570 w 4299404"/>
                <a:gd name="connsiteY5" fmla="*/ 2961193 h 2984197"/>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5698531 w 6591365"/>
                <a:gd name="connsiteY0" fmla="*/ 3602639 h 3625643"/>
                <a:gd name="connsiteX1" fmla="*/ 6578425 w 6591365"/>
                <a:gd name="connsiteY1" fmla="*/ 2765877 h 3625643"/>
                <a:gd name="connsiteX2" fmla="*/ 5733037 w 6591365"/>
                <a:gd name="connsiteY2" fmla="*/ 1911861 h 3625643"/>
                <a:gd name="connsiteX3" fmla="*/ 5060176 w 6591365"/>
                <a:gd name="connsiteY3" fmla="*/ 2248292 h 3625643"/>
                <a:gd name="connsiteX4" fmla="*/ 4887648 w 6591365"/>
                <a:gd name="connsiteY4" fmla="*/ 2783129 h 3625643"/>
                <a:gd name="connsiteX5" fmla="*/ 5698531 w 6591365"/>
                <a:gd name="connsiteY5" fmla="*/ 3602639 h 3625643"/>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5698531 w 6591365"/>
                <a:gd name="connsiteY0" fmla="*/ 2985183 h 3008187"/>
                <a:gd name="connsiteX1" fmla="*/ 6578425 w 6591365"/>
                <a:gd name="connsiteY1" fmla="*/ 2148421 h 3008187"/>
                <a:gd name="connsiteX2" fmla="*/ 5733037 w 6591365"/>
                <a:gd name="connsiteY2" fmla="*/ 1294405 h 3008187"/>
                <a:gd name="connsiteX3" fmla="*/ 5060176 w 6591365"/>
                <a:gd name="connsiteY3" fmla="*/ 1630836 h 3008187"/>
                <a:gd name="connsiteX4" fmla="*/ 4887648 w 6591365"/>
                <a:gd name="connsiteY4" fmla="*/ 2165673 h 3008187"/>
                <a:gd name="connsiteX5" fmla="*/ 5698531 w 6591365"/>
                <a:gd name="connsiteY5" fmla="*/ 2985183 h 3008187"/>
                <a:gd name="connsiteX0" fmla="*/ 4096470 w 4989304"/>
                <a:gd name="connsiteY0" fmla="*/ 2495682 h 2518686"/>
                <a:gd name="connsiteX1" fmla="*/ 4976364 w 4989304"/>
                <a:gd name="connsiteY1" fmla="*/ 1658920 h 2518686"/>
                <a:gd name="connsiteX2" fmla="*/ 4130976 w 4989304"/>
                <a:gd name="connsiteY2" fmla="*/ 804904 h 2518686"/>
                <a:gd name="connsiteX3" fmla="*/ 3458115 w 4989304"/>
                <a:gd name="connsiteY3" fmla="*/ 1141335 h 2518686"/>
                <a:gd name="connsiteX4" fmla="*/ 3285587 w 4989304"/>
                <a:gd name="connsiteY4" fmla="*/ 1676172 h 2518686"/>
                <a:gd name="connsiteX5" fmla="*/ 4096470 w 4989304"/>
                <a:gd name="connsiteY5" fmla="*/ 2495682 h 2518686"/>
                <a:gd name="connsiteX0" fmla="*/ 12870426 w 13763260"/>
                <a:gd name="connsiteY0" fmla="*/ 6937183 h 6960187"/>
                <a:gd name="connsiteX1" fmla="*/ 13750320 w 13763260"/>
                <a:gd name="connsiteY1" fmla="*/ 6100421 h 6960187"/>
                <a:gd name="connsiteX2" fmla="*/ 12904932 w 13763260"/>
                <a:gd name="connsiteY2" fmla="*/ 5246405 h 6960187"/>
                <a:gd name="connsiteX3" fmla="*/ 12232071 w 13763260"/>
                <a:gd name="connsiteY3" fmla="*/ 5582836 h 6960187"/>
                <a:gd name="connsiteX4" fmla="*/ 12059543 w 13763260"/>
                <a:gd name="connsiteY4" fmla="*/ 6117673 h 6960187"/>
                <a:gd name="connsiteX5" fmla="*/ 12870426 w 13763260"/>
                <a:gd name="connsiteY5" fmla="*/ 6937183 h 6960187"/>
                <a:gd name="connsiteX0" fmla="*/ 12870426 w 13763260"/>
                <a:gd name="connsiteY0" fmla="*/ 6937183 h 6960187"/>
                <a:gd name="connsiteX1" fmla="*/ 13750320 w 13763260"/>
                <a:gd name="connsiteY1" fmla="*/ 6100421 h 6960187"/>
                <a:gd name="connsiteX2" fmla="*/ 12904932 w 13763260"/>
                <a:gd name="connsiteY2" fmla="*/ 5246405 h 6960187"/>
                <a:gd name="connsiteX3" fmla="*/ 12232071 w 13763260"/>
                <a:gd name="connsiteY3" fmla="*/ 5582836 h 6960187"/>
                <a:gd name="connsiteX4" fmla="*/ 12059543 w 13763260"/>
                <a:gd name="connsiteY4" fmla="*/ 6117673 h 6960187"/>
                <a:gd name="connsiteX5" fmla="*/ 12870426 w 13763260"/>
                <a:gd name="connsiteY5" fmla="*/ 6937183 h 696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260" h="6960187">
                  <a:moveTo>
                    <a:pt x="12870426" y="6937183"/>
                  </a:moveTo>
                  <a:cubicBezTo>
                    <a:pt x="13234173" y="6960187"/>
                    <a:pt x="13763260" y="6619443"/>
                    <a:pt x="13750320" y="6100421"/>
                  </a:cubicBezTo>
                  <a:cubicBezTo>
                    <a:pt x="13737380" y="5581399"/>
                    <a:pt x="13326188" y="5250718"/>
                    <a:pt x="12904932" y="5246405"/>
                  </a:cubicBezTo>
                  <a:cubicBezTo>
                    <a:pt x="12543232" y="5245862"/>
                    <a:pt x="12372969" y="5437625"/>
                    <a:pt x="12232071" y="5582836"/>
                  </a:cubicBezTo>
                  <a:cubicBezTo>
                    <a:pt x="1" y="-1"/>
                    <a:pt x="2038166" y="2867726"/>
                    <a:pt x="12059543" y="6117673"/>
                  </a:cubicBezTo>
                  <a:cubicBezTo>
                    <a:pt x="12099799" y="6579186"/>
                    <a:pt x="12506679" y="6914179"/>
                    <a:pt x="12870426" y="6937183"/>
                  </a:cubicBezTo>
                  <a:close/>
                </a:path>
              </a:pathLst>
            </a:cu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Elipsa 12"/>
            <p:cNvSpPr/>
            <p:nvPr/>
          </p:nvSpPr>
          <p:spPr bwMode="auto">
            <a:xfrm>
              <a:off x="5365750" y="4933950"/>
              <a:ext cx="694894" cy="71119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14" name="AutoShape 12"/>
            <p:cNvSpPr>
              <a:spLocks noChangeAspect="1" noChangeArrowheads="1"/>
            </p:cNvSpPr>
            <p:nvPr/>
          </p:nvSpPr>
          <p:spPr bwMode="auto">
            <a:xfrm>
              <a:off x="5715000" y="53340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cxnSp>
        <p:nvCxnSpPr>
          <p:cNvPr id="16" name="Přímá spojovací čára 15"/>
          <p:cNvCxnSpPr/>
          <p:nvPr/>
        </p:nvCxnSpPr>
        <p:spPr bwMode="auto">
          <a:xfrm rot="5400000">
            <a:off x="114300" y="3238500"/>
            <a:ext cx="609600" cy="228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7" name="Přímá spojovací čára 16"/>
          <p:cNvCxnSpPr/>
          <p:nvPr/>
        </p:nvCxnSpPr>
        <p:spPr bwMode="auto">
          <a:xfrm rot="10800000" flipV="1">
            <a:off x="136478" y="3200399"/>
            <a:ext cx="549322" cy="279779"/>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Skupina 14"/>
          <p:cNvGrpSpPr/>
          <p:nvPr/>
        </p:nvGrpSpPr>
        <p:grpSpPr>
          <a:xfrm>
            <a:off x="455291" y="3065559"/>
            <a:ext cx="896648" cy="862725"/>
            <a:chOff x="3992403" y="2166828"/>
            <a:chExt cx="3731429" cy="3590256"/>
          </a:xfrm>
        </p:grpSpPr>
        <p:sp>
          <p:nvSpPr>
            <p:cNvPr id="20" name="Line 45"/>
            <p:cNvSpPr>
              <a:spLocks noChangeShapeType="1"/>
            </p:cNvSpPr>
            <p:nvPr/>
          </p:nvSpPr>
          <p:spPr bwMode="auto">
            <a:xfrm rot="19991274" flipH="1">
              <a:off x="5118390" y="2166828"/>
              <a:ext cx="916992" cy="3229194"/>
            </a:xfrm>
            <a:prstGeom prst="line">
              <a:avLst/>
            </a:prstGeom>
            <a:noFill/>
            <a:ln w="28575">
              <a:solidFill>
                <a:srgbClr val="FFC000"/>
              </a:solidFill>
              <a:round/>
              <a:headEnd type="none" w="med" len="med"/>
              <a:tailEnd type="none" w="med" len="med"/>
            </a:ln>
          </p:spPr>
          <p:txBody>
            <a:bodyPr/>
            <a:lstStyle/>
            <a:p>
              <a:endParaRPr lang="en-US"/>
            </a:p>
          </p:txBody>
        </p:sp>
        <p:sp>
          <p:nvSpPr>
            <p:cNvPr id="16" name="Line 8"/>
            <p:cNvSpPr>
              <a:spLocks noChangeShapeType="1"/>
            </p:cNvSpPr>
            <p:nvPr/>
          </p:nvSpPr>
          <p:spPr bwMode="auto">
            <a:xfrm rot="19991274" flipH="1">
              <a:off x="3992403" y="5641687"/>
              <a:ext cx="3731429" cy="8802"/>
            </a:xfrm>
            <a:prstGeom prst="line">
              <a:avLst/>
            </a:prstGeom>
            <a:noFill/>
            <a:ln w="57150">
              <a:solidFill>
                <a:schemeClr val="tx1"/>
              </a:solidFill>
              <a:round/>
              <a:headEnd/>
              <a:tailEnd/>
            </a:ln>
          </p:spPr>
          <p:txBody>
            <a:bodyPr wrap="none"/>
            <a:lstStyle/>
            <a:p>
              <a:endParaRPr lang="en-US"/>
            </a:p>
          </p:txBody>
        </p:sp>
        <p:sp>
          <p:nvSpPr>
            <p:cNvPr id="18" name="Elipsa 17"/>
            <p:cNvSpPr/>
            <p:nvPr/>
          </p:nvSpPr>
          <p:spPr bwMode="auto">
            <a:xfrm>
              <a:off x="5365750" y="4933950"/>
              <a:ext cx="694894" cy="71119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19" name="AutoShape 12"/>
            <p:cNvSpPr>
              <a:spLocks noChangeAspect="1" noChangeArrowheads="1"/>
            </p:cNvSpPr>
            <p:nvPr/>
          </p:nvSpPr>
          <p:spPr bwMode="auto">
            <a:xfrm>
              <a:off x="5715000" y="5334000"/>
              <a:ext cx="423084" cy="42308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grpSp>
      <p:sp>
        <p:nvSpPr>
          <p:cNvPr id="3" name="Title 2"/>
          <p:cNvSpPr>
            <a:spLocks noGrp="1"/>
          </p:cNvSpPr>
          <p:nvPr>
            <p:ph type="title"/>
          </p:nvPr>
        </p:nvSpPr>
        <p:spPr>
          <a:xfrm>
            <a:off x="514350" y="161925"/>
            <a:ext cx="8142288" cy="752475"/>
          </a:xfrm>
        </p:spPr>
        <p:txBody>
          <a:bodyPr/>
          <a:lstStyle/>
          <a:p>
            <a:r>
              <a:rPr lang="en-US" sz="4000" dirty="0" smtClean="0"/>
              <a:t>Remaining Spikes</a:t>
            </a:r>
            <a:endParaRPr lang="en-US" sz="4000" dirty="0"/>
          </a:p>
        </p:txBody>
      </p:sp>
      <p:pic>
        <p:nvPicPr>
          <p:cNvPr id="2050" name="Picture 2" descr="C:\Users\milos\Desktop\kitchen2.jpg"/>
          <p:cNvPicPr>
            <a:picLocks noChangeAspect="1" noChangeArrowheads="1"/>
          </p:cNvPicPr>
          <p:nvPr/>
        </p:nvPicPr>
        <p:blipFill>
          <a:blip r:embed="rId3" cstate="print">
            <a:lum/>
          </a:blip>
          <a:srcRect/>
          <a:stretch>
            <a:fillRect/>
          </a:stretch>
        </p:blipFill>
        <p:spPr bwMode="auto">
          <a:xfrm>
            <a:off x="1463040" y="1188720"/>
            <a:ext cx="6095999" cy="4572000"/>
          </a:xfrm>
          <a:prstGeom prst="rect">
            <a:avLst/>
          </a:prstGeom>
          <a:noFill/>
          <a:ln w="12700">
            <a:solidFill>
              <a:schemeClr val="tx1"/>
            </a:solidFill>
          </a:ln>
        </p:spPr>
      </p:pic>
      <p:sp>
        <p:nvSpPr>
          <p:cNvPr id="6" name="Oval 5"/>
          <p:cNvSpPr/>
          <p:nvPr/>
        </p:nvSpPr>
        <p:spPr bwMode="auto">
          <a:xfrm rot="20919603">
            <a:off x="2286000" y="4419600"/>
            <a:ext cx="3581400" cy="1143000"/>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6629400" y="3048000"/>
            <a:ext cx="914400" cy="1066800"/>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Slide Number Placeholder 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17</a:t>
            </a:fld>
            <a:endParaRPr lang="en-US" dirty="0">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5943600"/>
            <a:ext cx="8229600" cy="914400"/>
          </a:xfrm>
        </p:spPr>
        <p:txBody>
          <a:bodyPr/>
          <a:lstStyle/>
          <a:p>
            <a:r>
              <a:rPr lang="en-US" dirty="0" smtClean="0"/>
              <a:t>Common solution:  </a:t>
            </a:r>
            <a:r>
              <a:rPr lang="en-US" b="1" dirty="0" smtClean="0">
                <a:solidFill>
                  <a:srgbClr val="FFC000"/>
                </a:solidFill>
              </a:rPr>
              <a:t>Clamp</a:t>
            </a:r>
            <a:r>
              <a:rPr lang="en-US" dirty="0" smtClean="0"/>
              <a:t> VPL contributions</a:t>
            </a:r>
          </a:p>
          <a:p>
            <a:endParaRPr lang="cs-CZ" dirty="0"/>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18</a:t>
            </a:fld>
            <a:endParaRPr lang="en-US" dirty="0">
              <a:solidFill>
                <a:srgbClr val="FFFFFF"/>
              </a:solidFill>
            </a:endParaRPr>
          </a:p>
        </p:txBody>
      </p:sp>
      <p:sp>
        <p:nvSpPr>
          <p:cNvPr id="8" name="Title 2"/>
          <p:cNvSpPr txBox="1">
            <a:spLocks/>
          </p:cNvSpPr>
          <p:nvPr/>
        </p:nvSpPr>
        <p:spPr bwMode="auto">
          <a:xfrm>
            <a:off x="514350" y="161925"/>
            <a:ext cx="8142288" cy="75247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1"/>
                </a:solidFill>
                <a:effectLst/>
                <a:uLnTx/>
                <a:uFillTx/>
                <a:latin typeface="+mj-lt"/>
                <a:ea typeface="+mj-ea"/>
                <a:cs typeface="+mj-cs"/>
              </a:rPr>
              <a:t>Remaining Spikes</a:t>
            </a:r>
            <a:endParaRPr kumimoji="0" lang="en-US" sz="4000" b="0" i="0" u="none" strike="noStrike" kern="0" cap="none" spc="0" normalizeH="0" baseline="0" noProof="0" dirty="0">
              <a:ln>
                <a:noFill/>
              </a:ln>
              <a:solidFill>
                <a:schemeClr val="tx1"/>
              </a:solidFill>
              <a:effectLst/>
              <a:uLnTx/>
              <a:uFillTx/>
              <a:latin typeface="+mj-lt"/>
              <a:ea typeface="+mj-ea"/>
              <a:cs typeface="+mj-cs"/>
            </a:endParaRPr>
          </a:p>
        </p:txBody>
      </p:sp>
      <p:sp>
        <p:nvSpPr>
          <p:cNvPr id="9" name="Line 8"/>
          <p:cNvSpPr>
            <a:spLocks noChangeShapeType="1"/>
          </p:cNvSpPr>
          <p:nvPr/>
        </p:nvSpPr>
        <p:spPr bwMode="auto">
          <a:xfrm rot="19991274" flipH="1" flipV="1">
            <a:off x="1587057" y="4101053"/>
            <a:ext cx="4750686" cy="2425492"/>
          </a:xfrm>
          <a:prstGeom prst="line">
            <a:avLst/>
          </a:prstGeom>
          <a:noFill/>
          <a:ln w="57150">
            <a:solidFill>
              <a:schemeClr val="tx1"/>
            </a:solidFill>
            <a:round/>
            <a:headEnd/>
            <a:tailEnd/>
          </a:ln>
        </p:spPr>
        <p:txBody>
          <a:bodyPr wrap="none"/>
          <a:lstStyle/>
          <a:p>
            <a:endParaRPr lang="en-US"/>
          </a:p>
        </p:txBody>
      </p:sp>
      <p:cxnSp>
        <p:nvCxnSpPr>
          <p:cNvPr id="16" name="Přímá spojovací čára 15"/>
          <p:cNvCxnSpPr/>
          <p:nvPr/>
        </p:nvCxnSpPr>
        <p:spPr bwMode="auto">
          <a:xfrm rot="16200000" flipH="1">
            <a:off x="976919" y="4180292"/>
            <a:ext cx="1413164" cy="76001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4" name="Přímá spojovací čára 23"/>
          <p:cNvCxnSpPr/>
          <p:nvPr/>
        </p:nvCxnSpPr>
        <p:spPr bwMode="auto">
          <a:xfrm>
            <a:off x="1339115" y="3865592"/>
            <a:ext cx="3396343" cy="1436914"/>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2" name="Elipsa 11"/>
          <p:cNvSpPr/>
          <p:nvPr/>
        </p:nvSpPr>
        <p:spPr bwMode="auto">
          <a:xfrm>
            <a:off x="1904145" y="5117622"/>
            <a:ext cx="319472" cy="31947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13" name="Elipsa 12"/>
          <p:cNvSpPr/>
          <p:nvPr/>
        </p:nvSpPr>
        <p:spPr bwMode="auto">
          <a:xfrm>
            <a:off x="4557328" y="5144169"/>
            <a:ext cx="319472" cy="31947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10" name="AutoShape 12"/>
          <p:cNvSpPr>
            <a:spLocks noChangeAspect="1" noChangeArrowheads="1"/>
          </p:cNvSpPr>
          <p:nvPr/>
        </p:nvSpPr>
        <p:spPr bwMode="auto">
          <a:xfrm>
            <a:off x="839240" y="3412055"/>
            <a:ext cx="910737" cy="910737"/>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sp>
        <p:nvSpPr>
          <p:cNvPr id="14" name="Obdélník 13"/>
          <p:cNvSpPr/>
          <p:nvPr/>
        </p:nvSpPr>
        <p:spPr bwMode="auto">
          <a:xfrm>
            <a:off x="602746" y="2646392"/>
            <a:ext cx="638943" cy="26622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charset="0"/>
            </a:endParaRPr>
          </a:p>
        </p:txBody>
      </p:sp>
      <p:sp>
        <p:nvSpPr>
          <p:cNvPr id="11" name="Line 8"/>
          <p:cNvSpPr>
            <a:spLocks noChangeShapeType="1"/>
          </p:cNvSpPr>
          <p:nvPr/>
        </p:nvSpPr>
        <p:spPr bwMode="auto">
          <a:xfrm rot="19991274" flipH="1">
            <a:off x="599611" y="2520841"/>
            <a:ext cx="1331182" cy="2633910"/>
          </a:xfrm>
          <a:prstGeom prst="line">
            <a:avLst/>
          </a:prstGeom>
          <a:noFill/>
          <a:ln w="57150">
            <a:solidFill>
              <a:schemeClr val="tx1"/>
            </a:solidFill>
            <a:round/>
            <a:headEnd/>
            <a:tailEnd/>
          </a:ln>
        </p:spPr>
        <p:txBody>
          <a:bodyPr wrap="none"/>
          <a:lstStyle/>
          <a:p>
            <a:endParaRPr lang="en-US"/>
          </a:p>
        </p:txBody>
      </p:sp>
      <p:sp>
        <p:nvSpPr>
          <p:cNvPr id="36" name="TextovéPole 35"/>
          <p:cNvSpPr txBox="1"/>
          <p:nvPr/>
        </p:nvSpPr>
        <p:spPr>
          <a:xfrm>
            <a:off x="2074312" y="5237192"/>
            <a:ext cx="383438" cy="569387"/>
          </a:xfrm>
          <a:prstGeom prst="rect">
            <a:avLst/>
          </a:prstGeom>
          <a:noFill/>
        </p:spPr>
        <p:txBody>
          <a:bodyPr wrap="none" rtlCol="0">
            <a:spAutoFit/>
          </a:bodyPr>
          <a:lstStyle/>
          <a:p>
            <a:r>
              <a:rPr lang="en-US" sz="3100" b="1" dirty="0" smtClean="0">
                <a:latin typeface="Times" pitchFamily="18" charset="0"/>
                <a:cs typeface="Times" pitchFamily="18" charset="0"/>
              </a:rPr>
              <a:t>x</a:t>
            </a:r>
            <a:endParaRPr lang="cs-CZ" sz="3100" baseline="-25000" dirty="0">
              <a:latin typeface="Times" pitchFamily="18" charset="0"/>
              <a:cs typeface="Times" pitchFamily="18" charset="0"/>
            </a:endParaRPr>
          </a:p>
        </p:txBody>
      </p:sp>
      <p:sp>
        <p:nvSpPr>
          <p:cNvPr id="37" name="TextovéPole 36"/>
          <p:cNvSpPr txBox="1"/>
          <p:nvPr/>
        </p:nvSpPr>
        <p:spPr>
          <a:xfrm>
            <a:off x="4798162" y="5237192"/>
            <a:ext cx="383438" cy="569387"/>
          </a:xfrm>
          <a:prstGeom prst="rect">
            <a:avLst/>
          </a:prstGeom>
          <a:noFill/>
        </p:spPr>
        <p:txBody>
          <a:bodyPr wrap="none" rtlCol="0">
            <a:spAutoFit/>
          </a:bodyPr>
          <a:lstStyle/>
          <a:p>
            <a:r>
              <a:rPr lang="en-US" sz="3100" b="1" dirty="0" smtClean="0">
                <a:latin typeface="Times" pitchFamily="18" charset="0"/>
                <a:cs typeface="Times" pitchFamily="18" charset="0"/>
              </a:rPr>
              <a:t>x</a:t>
            </a:r>
            <a:endParaRPr lang="cs-CZ" sz="3100" baseline="-25000" dirty="0">
              <a:latin typeface="Times" pitchFamily="18" charset="0"/>
              <a:cs typeface="Times" pitchFamily="18" charset="0"/>
            </a:endParaRPr>
          </a:p>
        </p:txBody>
      </p:sp>
      <p:sp>
        <p:nvSpPr>
          <p:cNvPr id="39" name="Zástupný symbol pro obsah 1"/>
          <p:cNvSpPr txBox="1">
            <a:spLocks/>
          </p:cNvSpPr>
          <p:nvPr/>
        </p:nvSpPr>
        <p:spPr bwMode="auto">
          <a:xfrm>
            <a:off x="381000" y="1066800"/>
            <a:ext cx="8229600" cy="1143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indent="-342900" eaLnBrk="0" fontAlgn="base" hangingPunct="0">
              <a:spcBef>
                <a:spcPct val="20000"/>
              </a:spcBef>
              <a:spcAft>
                <a:spcPct val="0"/>
              </a:spcAft>
              <a:buClr>
                <a:srgbClr val="FF9900"/>
              </a:buClr>
              <a:buFont typeface="Times" charset="0"/>
              <a:buChar char="•"/>
            </a:pPr>
            <a:r>
              <a:rPr lang="en-US" sz="3100" dirty="0" smtClean="0"/>
              <a:t>VPL contribution = </a:t>
            </a:r>
            <a:br>
              <a:rPr lang="en-US" sz="3100" dirty="0" smtClean="0"/>
            </a:br>
            <a:r>
              <a:rPr lang="en-US" sz="3100" dirty="0" smtClean="0"/>
              <a:t>         VPL power . BRDF(</a:t>
            </a:r>
            <a:r>
              <a:rPr lang="en-US" sz="3100" b="1" dirty="0" smtClean="0">
                <a:latin typeface="Times New Roman" pitchFamily="18" charset="0"/>
                <a:cs typeface="Times New Roman" pitchFamily="18" charset="0"/>
              </a:rPr>
              <a:t>x</a:t>
            </a:r>
            <a:r>
              <a:rPr lang="en-US" sz="3100" dirty="0" smtClean="0"/>
              <a:t>) . </a:t>
            </a:r>
            <a:r>
              <a:rPr lang="en-US" sz="3100" dirty="0" err="1" smtClean="0"/>
              <a:t>cos</a:t>
            </a:r>
            <a:r>
              <a:rPr lang="en-US" sz="3100" dirty="0" smtClean="0"/>
              <a:t>(</a:t>
            </a:r>
            <a:r>
              <a:rPr lang="en-US" sz="3100" b="1" dirty="0" smtClean="0">
                <a:latin typeface="Times New Roman" pitchFamily="18" charset="0"/>
                <a:cs typeface="Times New Roman" pitchFamily="18" charset="0"/>
              </a:rPr>
              <a:t>x</a:t>
            </a:r>
            <a:r>
              <a:rPr lang="en-US" sz="3100" dirty="0" smtClean="0"/>
              <a:t>) . </a:t>
            </a:r>
            <a:r>
              <a:rPr lang="en-US" sz="3100" dirty="0" smtClean="0">
                <a:solidFill>
                  <a:srgbClr val="FFC000"/>
                </a:solidFill>
                <a:latin typeface="Times New Roman" pitchFamily="18" charset="0"/>
                <a:cs typeface="Times New Roman" pitchFamily="18" charset="0"/>
              </a:rPr>
              <a:t>1 / || </a:t>
            </a:r>
            <a:r>
              <a:rPr lang="en-US" sz="3100" b="1" dirty="0" smtClean="0">
                <a:solidFill>
                  <a:srgbClr val="FFC000"/>
                </a:solidFill>
                <a:latin typeface="Times New Roman" pitchFamily="18" charset="0"/>
                <a:cs typeface="Times New Roman" pitchFamily="18" charset="0"/>
              </a:rPr>
              <a:t>p</a:t>
            </a:r>
            <a:r>
              <a:rPr lang="en-US" sz="3100" dirty="0" smtClean="0">
                <a:solidFill>
                  <a:srgbClr val="FFC000"/>
                </a:solidFill>
                <a:latin typeface="Times New Roman" pitchFamily="18" charset="0"/>
                <a:cs typeface="Times New Roman" pitchFamily="18" charset="0"/>
              </a:rPr>
              <a:t> – </a:t>
            </a:r>
            <a:r>
              <a:rPr lang="en-US" sz="3100" b="1" dirty="0" smtClean="0">
                <a:solidFill>
                  <a:srgbClr val="FFC000"/>
                </a:solidFill>
                <a:latin typeface="Times New Roman" pitchFamily="18" charset="0"/>
                <a:cs typeface="Times New Roman" pitchFamily="18" charset="0"/>
              </a:rPr>
              <a:t>x</a:t>
            </a:r>
            <a:r>
              <a:rPr lang="en-US" sz="3100" dirty="0" smtClean="0">
                <a:solidFill>
                  <a:srgbClr val="FFC000"/>
                </a:solidFill>
                <a:latin typeface="Times New Roman" pitchFamily="18" charset="0"/>
                <a:cs typeface="Times New Roman" pitchFamily="18" charset="0"/>
              </a:rPr>
              <a:t> ||</a:t>
            </a:r>
            <a:r>
              <a:rPr lang="en-US" sz="3100" baseline="30000" dirty="0" smtClean="0">
                <a:solidFill>
                  <a:srgbClr val="FFC000"/>
                </a:solidFill>
                <a:latin typeface="Times New Roman" pitchFamily="18" charset="0"/>
                <a:cs typeface="Times New Roman" pitchFamily="18" charset="0"/>
              </a:rPr>
              <a:t>2</a:t>
            </a:r>
          </a:p>
        </p:txBody>
      </p:sp>
      <p:sp>
        <p:nvSpPr>
          <p:cNvPr id="40" name="TextovéPole 39"/>
          <p:cNvSpPr txBox="1"/>
          <p:nvPr/>
        </p:nvSpPr>
        <p:spPr>
          <a:xfrm>
            <a:off x="1905000" y="4648200"/>
            <a:ext cx="1138710" cy="569387"/>
          </a:xfrm>
          <a:prstGeom prst="rect">
            <a:avLst/>
          </a:prstGeom>
          <a:noFill/>
        </p:spPr>
        <p:txBody>
          <a:bodyPr wrap="none" rtlCol="0">
            <a:spAutoFit/>
          </a:bodyPr>
          <a:lstStyle/>
          <a:p>
            <a:r>
              <a:rPr lang="en-US" sz="3100" dirty="0" smtClean="0">
                <a:solidFill>
                  <a:srgbClr val="FFC000"/>
                </a:solidFill>
              </a:rPr>
              <a:t>spike!</a:t>
            </a:r>
            <a:endParaRPr lang="cs-CZ" sz="3100" dirty="0">
              <a:solidFill>
                <a:srgbClr val="FFC000"/>
              </a:solidFill>
            </a:endParaRPr>
          </a:p>
        </p:txBody>
      </p:sp>
      <p:sp>
        <p:nvSpPr>
          <p:cNvPr id="18" name="TextBox 10"/>
          <p:cNvSpPr txBox="1"/>
          <p:nvPr/>
        </p:nvSpPr>
        <p:spPr>
          <a:xfrm>
            <a:off x="838200" y="3581400"/>
            <a:ext cx="534071" cy="579319"/>
          </a:xfrm>
          <a:prstGeom prst="rect">
            <a:avLst/>
          </a:prstGeom>
          <a:noFill/>
        </p:spPr>
        <p:txBody>
          <a:bodyPr wrap="square" rtlCol="0">
            <a:spAutoFit/>
          </a:bodyPr>
          <a:lstStyle/>
          <a:p>
            <a:pPr eaLnBrk="0" fontAlgn="base" hangingPunct="0">
              <a:spcBef>
                <a:spcPct val="0"/>
              </a:spcBef>
              <a:spcAft>
                <a:spcPct val="0"/>
              </a:spcAft>
            </a:pPr>
            <a:r>
              <a:rPr lang="en-US" sz="3100" b="1" dirty="0" smtClean="0">
                <a:solidFill>
                  <a:srgbClr val="FFFFFF"/>
                </a:solidFill>
                <a:latin typeface="Times New Roman" pitchFamily="18" charset="0"/>
                <a:cs typeface="Times New Roman" pitchFamily="18" charset="0"/>
              </a:rPr>
              <a:t>p</a:t>
            </a:r>
            <a:endParaRPr lang="en-US" sz="3100" b="1" baseline="-25000" dirty="0" smtClean="0">
              <a:solidFill>
                <a:srgbClr val="FFFFFF"/>
              </a:solidFill>
              <a:latin typeface="Times New Roman" pitchFamily="18" charset="0"/>
              <a:cs typeface="Times New Roman" pitchFamily="18" charset="0"/>
            </a:endParaRPr>
          </a:p>
        </p:txBody>
      </p:sp>
      <p:sp>
        <p:nvSpPr>
          <p:cNvPr id="19" name="Obdélník 18"/>
          <p:cNvSpPr/>
          <p:nvPr/>
        </p:nvSpPr>
        <p:spPr bwMode="auto">
          <a:xfrm>
            <a:off x="6172200" y="1524000"/>
            <a:ext cx="2362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0" name="Obdélník 19"/>
          <p:cNvSpPr/>
          <p:nvPr/>
        </p:nvSpPr>
        <p:spPr bwMode="auto">
          <a:xfrm>
            <a:off x="3276600" y="1600200"/>
            <a:ext cx="28956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1" name="Obdélník 20"/>
          <p:cNvSpPr/>
          <p:nvPr/>
        </p:nvSpPr>
        <p:spPr bwMode="auto">
          <a:xfrm>
            <a:off x="990600" y="1524000"/>
            <a:ext cx="2362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2" name="Zástupný symbol pro obsah 1"/>
          <p:cNvSpPr txBox="1">
            <a:spLocks/>
          </p:cNvSpPr>
          <p:nvPr/>
        </p:nvSpPr>
        <p:spPr bwMode="auto">
          <a:xfrm>
            <a:off x="1981200" y="2743200"/>
            <a:ext cx="6858000" cy="9144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indent="-342900" eaLnBrk="0" fontAlgn="base" hangingPunct="0">
              <a:spcBef>
                <a:spcPct val="20000"/>
              </a:spcBef>
              <a:spcAft>
                <a:spcPct val="0"/>
              </a:spcAft>
              <a:buClr>
                <a:srgbClr val="FF9900"/>
              </a:buClr>
            </a:pPr>
            <a:r>
              <a:rPr lang="en-US" sz="3100" dirty="0" smtClean="0">
                <a:cs typeface="Times New Roman" pitchFamily="18" charset="0"/>
              </a:rPr>
              <a:t>As </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p</a:t>
            </a:r>
            <a:r>
              <a:rPr lang="en-US" sz="3100" dirty="0" smtClean="0">
                <a:latin typeface="Times New Roman" pitchFamily="18" charset="0"/>
                <a:cs typeface="Times New Roman" pitchFamily="18" charset="0"/>
              </a:rPr>
              <a:t> – </a:t>
            </a:r>
            <a:r>
              <a:rPr lang="en-US" sz="3100" b="1" dirty="0" smtClean="0">
                <a:latin typeface="Times New Roman" pitchFamily="18" charset="0"/>
                <a:cs typeface="Times New Roman" pitchFamily="18" charset="0"/>
              </a:rPr>
              <a:t>x</a:t>
            </a:r>
            <a:r>
              <a:rPr lang="en-US" sz="3100" dirty="0" smtClean="0">
                <a:latin typeface="Times New Roman" pitchFamily="18" charset="0"/>
                <a:cs typeface="Times New Roman" pitchFamily="18" charset="0"/>
              </a:rPr>
              <a:t> ||</a:t>
            </a:r>
            <a:r>
              <a:rPr lang="en-US" sz="3100" baseline="30000" dirty="0" smtClean="0">
                <a:latin typeface="Times New Roman" pitchFamily="18" charset="0"/>
                <a:cs typeface="Times New Roman" pitchFamily="18" charset="0"/>
              </a:rPr>
              <a:t> </a:t>
            </a:r>
            <a:r>
              <a:rPr lang="en-US" sz="3100" dirty="0" smtClean="0">
                <a:cs typeface="Times New Roman" pitchFamily="18" charset="0"/>
              </a:rPr>
              <a:t>→ </a:t>
            </a:r>
            <a:r>
              <a:rPr lang="en-US" sz="3100" dirty="0" smtClean="0">
                <a:latin typeface="Times New Roman" pitchFamily="18" charset="0"/>
                <a:cs typeface="Times New Roman" pitchFamily="18" charset="0"/>
              </a:rPr>
              <a:t>0</a:t>
            </a:r>
            <a:r>
              <a:rPr lang="en-US" sz="3100" dirty="0" smtClean="0">
                <a:cs typeface="Times New Roman" pitchFamily="18" charset="0"/>
              </a:rPr>
              <a:t>,  VSL contribution → </a:t>
            </a:r>
            <a:r>
              <a:rPr lang="en-US" sz="3100" dirty="0" smtClean="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xit" presetSubtype="0" fill="hold"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fade">
                                      <p:cBhvr>
                                        <p:cTn id="4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animBg="1"/>
      <p:bldP spid="13" grpId="0" animBg="1"/>
      <p:bldP spid="36" grpId="0"/>
      <p:bldP spid="37" grpId="0"/>
      <p:bldP spid="40" grpId="0"/>
      <p:bldP spid="19" grpId="0" animBg="1"/>
      <p:bldP spid="20" grpId="0" animBg="1"/>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ilos\Desktop\kitchen2.jpg"/>
          <p:cNvPicPr>
            <a:picLocks noChangeAspect="1" noChangeArrowheads="1"/>
          </p:cNvPicPr>
          <p:nvPr/>
        </p:nvPicPr>
        <p:blipFill>
          <a:blip r:embed="rId3" cstate="print">
            <a:lum/>
          </a:blip>
          <a:srcRect/>
          <a:stretch>
            <a:fillRect/>
          </a:stretch>
        </p:blipFill>
        <p:spPr bwMode="auto">
          <a:xfrm>
            <a:off x="1463040" y="1188720"/>
            <a:ext cx="6095999" cy="4572000"/>
          </a:xfrm>
          <a:prstGeom prst="rect">
            <a:avLst/>
          </a:prstGeom>
          <a:noFill/>
          <a:ln w="12700">
            <a:solidFill>
              <a:schemeClr val="tx1"/>
            </a:solidFill>
          </a:ln>
        </p:spPr>
      </p:pic>
      <p:sp>
        <p:nvSpPr>
          <p:cNvPr id="3" name="Title 2"/>
          <p:cNvSpPr>
            <a:spLocks noGrp="1"/>
          </p:cNvSpPr>
          <p:nvPr>
            <p:ph type="title"/>
          </p:nvPr>
        </p:nvSpPr>
        <p:spPr>
          <a:xfrm>
            <a:off x="228600" y="152400"/>
            <a:ext cx="8610600" cy="781050"/>
          </a:xfrm>
        </p:spPr>
        <p:txBody>
          <a:bodyPr/>
          <a:lstStyle/>
          <a:p>
            <a:r>
              <a:rPr lang="en-US" sz="4000" dirty="0" smtClean="0"/>
              <a:t>Instant </a:t>
            </a:r>
            <a:r>
              <a:rPr lang="en-US" sz="4000" dirty="0" err="1" smtClean="0"/>
              <a:t>Radiosity</a:t>
            </a:r>
            <a:r>
              <a:rPr lang="en-US" sz="4000" dirty="0" smtClean="0"/>
              <a:t>: The Practical Version</a:t>
            </a:r>
            <a:endParaRPr lang="en-US" sz="4000" dirty="0"/>
          </a:p>
        </p:txBody>
      </p:sp>
      <p:pic>
        <p:nvPicPr>
          <p:cNvPr id="3074" name="Picture 2" descr="C:\Users\milos\Desktop\kitchen3.jpg"/>
          <p:cNvPicPr>
            <a:picLocks noChangeAspect="1" noChangeArrowheads="1"/>
          </p:cNvPicPr>
          <p:nvPr/>
        </p:nvPicPr>
        <p:blipFill>
          <a:blip r:embed="rId4" cstate="print">
            <a:lum/>
          </a:blip>
          <a:srcRect/>
          <a:stretch>
            <a:fillRect/>
          </a:stretch>
        </p:blipFill>
        <p:spPr bwMode="auto">
          <a:xfrm>
            <a:off x="1463040" y="1188720"/>
            <a:ext cx="6096001" cy="4572000"/>
          </a:xfrm>
          <a:prstGeom prst="rect">
            <a:avLst/>
          </a:prstGeom>
          <a:noFill/>
          <a:ln w="12700">
            <a:solidFill>
              <a:schemeClr val="tx1"/>
            </a:solidFill>
          </a:ln>
        </p:spPr>
      </p:pic>
      <p:sp>
        <p:nvSpPr>
          <p:cNvPr id="7" name="Slide Number Placeholder 6"/>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19</a:t>
            </a:fld>
            <a:endParaRPr lang="en-US" dirty="0">
              <a:solidFill>
                <a:srgbClr val="FFFFFF"/>
              </a:solidFill>
            </a:endParaRPr>
          </a:p>
        </p:txBody>
      </p:sp>
      <p:sp>
        <p:nvSpPr>
          <p:cNvPr id="8" name="TextBox 7"/>
          <p:cNvSpPr txBox="1"/>
          <p:nvPr/>
        </p:nvSpPr>
        <p:spPr>
          <a:xfrm>
            <a:off x="457200" y="5791200"/>
            <a:ext cx="8153400" cy="1523494"/>
          </a:xfrm>
          <a:prstGeom prst="rect">
            <a:avLst/>
          </a:prstGeom>
          <a:noFill/>
        </p:spPr>
        <p:txBody>
          <a:bodyPr wrap="square" rtlCol="0">
            <a:spAutoFit/>
          </a:bodyPr>
          <a:lstStyle/>
          <a:p>
            <a:r>
              <a:rPr lang="en-US" sz="3100" dirty="0" smtClean="0">
                <a:solidFill>
                  <a:srgbClr val="FFC000"/>
                </a:solidFill>
              </a:rPr>
              <a:t>Clamping</a:t>
            </a:r>
            <a:r>
              <a:rPr lang="en-US" sz="3100" dirty="0" smtClean="0"/>
              <a:t> and </a:t>
            </a:r>
            <a:r>
              <a:rPr lang="en-US" sz="3100" dirty="0" smtClean="0">
                <a:solidFill>
                  <a:srgbClr val="FFC000"/>
                </a:solidFill>
              </a:rPr>
              <a:t>diffuse-only VPLs</a:t>
            </a:r>
            <a:r>
              <a:rPr lang="en-US" sz="3100" dirty="0" smtClean="0"/>
              <a:t>:</a:t>
            </a:r>
          </a:p>
          <a:p>
            <a:pPr algn="r"/>
            <a:r>
              <a:rPr lang="en-US" sz="3100" dirty="0" smtClean="0"/>
              <a:t>Illumination is lost!</a:t>
            </a:r>
          </a:p>
          <a:p>
            <a:endParaRPr lang="en-US"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Global Illumination Effects</a:t>
            </a:r>
            <a:endParaRPr lang="en-US" dirty="0"/>
          </a:p>
        </p:txBody>
      </p:sp>
      <p:pic>
        <p:nvPicPr>
          <p:cNvPr id="1030" name="Picture 6"/>
          <p:cNvPicPr preferRelativeResize="0">
            <a:picLocks noChangeAspect="1" noChangeArrowheads="1"/>
          </p:cNvPicPr>
          <p:nvPr/>
        </p:nvPicPr>
        <p:blipFill>
          <a:blip r:embed="rId3" cstate="print"/>
          <a:srcRect/>
          <a:stretch>
            <a:fillRect/>
          </a:stretch>
        </p:blipFill>
        <p:spPr bwMode="auto">
          <a:xfrm>
            <a:off x="3619500" y="1143000"/>
            <a:ext cx="1828800" cy="1828800"/>
          </a:xfrm>
          <a:prstGeom prst="rect">
            <a:avLst/>
          </a:prstGeom>
          <a:noFill/>
          <a:ln w="9525">
            <a:noFill/>
            <a:miter lim="800000"/>
            <a:headEnd/>
            <a:tailEnd/>
          </a:ln>
        </p:spPr>
      </p:pic>
      <p:pic>
        <p:nvPicPr>
          <p:cNvPr id="1032" name="Picture 8"/>
          <p:cNvPicPr>
            <a:picLocks noChangeAspect="1" noChangeArrowheads="1"/>
          </p:cNvPicPr>
          <p:nvPr/>
        </p:nvPicPr>
        <p:blipFill>
          <a:blip r:embed="rId4" cstate="print"/>
          <a:srcRect/>
          <a:stretch>
            <a:fillRect/>
          </a:stretch>
        </p:blipFill>
        <p:spPr bwMode="auto">
          <a:xfrm>
            <a:off x="533400" y="3962400"/>
            <a:ext cx="1929268" cy="1295400"/>
          </a:xfrm>
          <a:prstGeom prst="rect">
            <a:avLst/>
          </a:prstGeom>
          <a:noFill/>
          <a:ln w="9525">
            <a:noFill/>
            <a:miter lim="800000"/>
            <a:headEnd/>
            <a:tailEnd/>
          </a:ln>
        </p:spPr>
      </p:pic>
      <p:pic>
        <p:nvPicPr>
          <p:cNvPr id="1033" name="Picture 9"/>
          <p:cNvPicPr preferRelativeResize="0">
            <a:picLocks noChangeAspect="1" noChangeArrowheads="1"/>
          </p:cNvPicPr>
          <p:nvPr/>
        </p:nvPicPr>
        <p:blipFill>
          <a:blip r:embed="rId5" cstate="print"/>
          <a:srcRect/>
          <a:stretch>
            <a:fillRect/>
          </a:stretch>
        </p:blipFill>
        <p:spPr bwMode="auto">
          <a:xfrm>
            <a:off x="6172200" y="1143000"/>
            <a:ext cx="2438400" cy="1828800"/>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a:stretch>
            <a:fillRect/>
          </a:stretch>
        </p:blipFill>
        <p:spPr bwMode="auto">
          <a:xfrm>
            <a:off x="3412715" y="3810000"/>
            <a:ext cx="1733237" cy="1645920"/>
          </a:xfrm>
          <a:prstGeom prst="rect">
            <a:avLst/>
          </a:prstGeom>
          <a:noFill/>
          <a:ln w="9525">
            <a:noFill/>
            <a:miter lim="800000"/>
            <a:headEnd/>
            <a:tailEnd/>
          </a:ln>
        </p:spPr>
      </p:pic>
      <p:sp>
        <p:nvSpPr>
          <p:cNvPr id="13" name="TextBox 12"/>
          <p:cNvSpPr txBox="1"/>
          <p:nvPr/>
        </p:nvSpPr>
        <p:spPr>
          <a:xfrm>
            <a:off x="381000" y="6172200"/>
            <a:ext cx="8077200" cy="523220"/>
          </a:xfrm>
          <a:prstGeom prst="rect">
            <a:avLst/>
          </a:prstGeom>
          <a:noFill/>
        </p:spPr>
        <p:txBody>
          <a:bodyPr wrap="square" rtlCol="0">
            <a:spAutoFit/>
          </a:bodyPr>
          <a:lstStyle/>
          <a:p>
            <a:pPr algn="ctr"/>
            <a:r>
              <a:rPr lang="en-US" sz="2800" dirty="0" smtClean="0"/>
              <a:t>Monte Carlo can handle them all… but is very slow</a:t>
            </a:r>
            <a:endParaRPr lang="en-US" sz="2800" dirty="0"/>
          </a:p>
        </p:txBody>
      </p:sp>
      <p:pic>
        <p:nvPicPr>
          <p:cNvPr id="1035" name="Picture 11"/>
          <p:cNvPicPr>
            <a:picLocks noChangeAspect="1" noChangeArrowheads="1"/>
          </p:cNvPicPr>
          <p:nvPr/>
        </p:nvPicPr>
        <p:blipFill>
          <a:blip r:embed="rId7" cstate="print"/>
          <a:srcRect/>
          <a:stretch>
            <a:fillRect/>
          </a:stretch>
        </p:blipFill>
        <p:spPr bwMode="auto">
          <a:xfrm>
            <a:off x="6096000" y="3810000"/>
            <a:ext cx="2473847" cy="1645920"/>
          </a:xfrm>
          <a:prstGeom prst="rect">
            <a:avLst/>
          </a:prstGeom>
          <a:noFill/>
          <a:ln w="9525">
            <a:noFill/>
            <a:miter lim="800000"/>
            <a:headEnd/>
            <a:tailEnd/>
          </a:ln>
        </p:spPr>
      </p:pic>
      <p:sp>
        <p:nvSpPr>
          <p:cNvPr id="15" name="TextBox 14"/>
          <p:cNvSpPr txBox="1"/>
          <p:nvPr/>
        </p:nvSpPr>
        <p:spPr>
          <a:xfrm>
            <a:off x="609600" y="3048000"/>
            <a:ext cx="2133600" cy="381000"/>
          </a:xfrm>
          <a:prstGeom prst="rect">
            <a:avLst/>
          </a:prstGeom>
          <a:noFill/>
        </p:spPr>
        <p:txBody>
          <a:bodyPr wrap="square" rtlCol="0">
            <a:spAutoFit/>
          </a:bodyPr>
          <a:lstStyle/>
          <a:p>
            <a:pPr algn="ctr"/>
            <a:r>
              <a:rPr lang="en-US" dirty="0" smtClean="0"/>
              <a:t>Soft shadows</a:t>
            </a:r>
            <a:endParaRPr lang="en-US" dirty="0"/>
          </a:p>
        </p:txBody>
      </p:sp>
      <p:sp>
        <p:nvSpPr>
          <p:cNvPr id="16" name="TextBox 15"/>
          <p:cNvSpPr txBox="1"/>
          <p:nvPr/>
        </p:nvSpPr>
        <p:spPr>
          <a:xfrm>
            <a:off x="3657600" y="3048000"/>
            <a:ext cx="1676400" cy="381000"/>
          </a:xfrm>
          <a:prstGeom prst="rect">
            <a:avLst/>
          </a:prstGeom>
          <a:noFill/>
        </p:spPr>
        <p:txBody>
          <a:bodyPr wrap="square" rtlCol="0">
            <a:spAutoFit/>
          </a:bodyPr>
          <a:lstStyle/>
          <a:p>
            <a:pPr algn="ctr"/>
            <a:r>
              <a:rPr lang="en-US" dirty="0" smtClean="0"/>
              <a:t>Color bleeding</a:t>
            </a:r>
            <a:endParaRPr lang="en-US" dirty="0"/>
          </a:p>
        </p:txBody>
      </p:sp>
      <p:sp>
        <p:nvSpPr>
          <p:cNvPr id="18" name="TextBox 17"/>
          <p:cNvSpPr txBox="1"/>
          <p:nvPr/>
        </p:nvSpPr>
        <p:spPr>
          <a:xfrm>
            <a:off x="6324600" y="3048000"/>
            <a:ext cx="2133600" cy="381000"/>
          </a:xfrm>
          <a:prstGeom prst="rect">
            <a:avLst/>
          </a:prstGeom>
          <a:noFill/>
        </p:spPr>
        <p:txBody>
          <a:bodyPr wrap="square" rtlCol="0">
            <a:spAutoFit/>
          </a:bodyPr>
          <a:lstStyle/>
          <a:p>
            <a:pPr algn="ctr"/>
            <a:r>
              <a:rPr lang="en-US" dirty="0" smtClean="0"/>
              <a:t>Caustics</a:t>
            </a:r>
            <a:endParaRPr lang="en-US" dirty="0"/>
          </a:p>
        </p:txBody>
      </p:sp>
      <p:sp>
        <p:nvSpPr>
          <p:cNvPr id="20" name="TextBox 19"/>
          <p:cNvSpPr txBox="1"/>
          <p:nvPr/>
        </p:nvSpPr>
        <p:spPr>
          <a:xfrm>
            <a:off x="609600" y="5562600"/>
            <a:ext cx="1905000" cy="381000"/>
          </a:xfrm>
          <a:prstGeom prst="rect">
            <a:avLst/>
          </a:prstGeom>
          <a:noFill/>
        </p:spPr>
        <p:txBody>
          <a:bodyPr wrap="square" rtlCol="0">
            <a:spAutoFit/>
          </a:bodyPr>
          <a:lstStyle/>
          <a:p>
            <a:pPr algn="ctr"/>
            <a:r>
              <a:rPr lang="en-US" dirty="0" smtClean="0"/>
              <a:t>Mirror reflection</a:t>
            </a:r>
            <a:endParaRPr lang="en-US" dirty="0"/>
          </a:p>
        </p:txBody>
      </p:sp>
      <p:sp>
        <p:nvSpPr>
          <p:cNvPr id="21" name="TextBox 20"/>
          <p:cNvSpPr txBox="1"/>
          <p:nvPr/>
        </p:nvSpPr>
        <p:spPr>
          <a:xfrm>
            <a:off x="3200400" y="5562600"/>
            <a:ext cx="2133600" cy="381000"/>
          </a:xfrm>
          <a:prstGeom prst="rect">
            <a:avLst/>
          </a:prstGeom>
          <a:noFill/>
        </p:spPr>
        <p:txBody>
          <a:bodyPr wrap="square" rtlCol="0">
            <a:spAutoFit/>
          </a:bodyPr>
          <a:lstStyle/>
          <a:p>
            <a:pPr algn="ctr"/>
            <a:r>
              <a:rPr lang="en-US" dirty="0" smtClean="0"/>
              <a:t>Refraction</a:t>
            </a:r>
            <a:endParaRPr lang="en-US" dirty="0"/>
          </a:p>
        </p:txBody>
      </p:sp>
      <p:sp>
        <p:nvSpPr>
          <p:cNvPr id="22" name="TextBox 21"/>
          <p:cNvSpPr txBox="1"/>
          <p:nvPr/>
        </p:nvSpPr>
        <p:spPr>
          <a:xfrm>
            <a:off x="6172200" y="5568434"/>
            <a:ext cx="2286000" cy="369332"/>
          </a:xfrm>
          <a:prstGeom prst="rect">
            <a:avLst/>
          </a:prstGeom>
          <a:noFill/>
        </p:spPr>
        <p:txBody>
          <a:bodyPr wrap="square" rtlCol="0">
            <a:spAutoFit/>
          </a:bodyPr>
          <a:lstStyle/>
          <a:p>
            <a:pPr algn="ctr"/>
            <a:r>
              <a:rPr lang="en-US" dirty="0" smtClean="0"/>
              <a:t>Glossy inter-reflection</a:t>
            </a:r>
            <a:endParaRPr lang="en-US" dirty="0"/>
          </a:p>
        </p:txBody>
      </p:sp>
      <p:sp>
        <p:nvSpPr>
          <p:cNvPr id="19" name="Rounded Rectangle 18"/>
          <p:cNvSpPr/>
          <p:nvPr/>
        </p:nvSpPr>
        <p:spPr bwMode="auto">
          <a:xfrm>
            <a:off x="5867400" y="3657600"/>
            <a:ext cx="2895600" cy="2438400"/>
          </a:xfrm>
          <a:prstGeom prst="roundRect">
            <a:avLst>
              <a:gd name="adj" fmla="val 787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Slide Number Placeholder 23"/>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a:t>
            </a:fld>
            <a:endParaRPr lang="en-US" dirty="0">
              <a:solidFill>
                <a:srgbClr val="FFFFFF"/>
              </a:solidFill>
            </a:endParaRPr>
          </a:p>
        </p:txBody>
      </p:sp>
      <p:pic>
        <p:nvPicPr>
          <p:cNvPr id="2" name="Picture 2"/>
          <p:cNvPicPr>
            <a:picLocks noChangeAspect="1" noChangeArrowheads="1"/>
          </p:cNvPicPr>
          <p:nvPr/>
        </p:nvPicPr>
        <p:blipFill>
          <a:blip r:embed="rId8" cstate="print"/>
          <a:srcRect/>
          <a:stretch>
            <a:fillRect/>
          </a:stretch>
        </p:blipFill>
        <p:spPr bwMode="auto">
          <a:xfrm>
            <a:off x="609600" y="1210733"/>
            <a:ext cx="2438400" cy="1761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10600" cy="781050"/>
          </a:xfrm>
        </p:spPr>
        <p:txBody>
          <a:bodyPr/>
          <a:lstStyle/>
          <a:p>
            <a:r>
              <a:rPr lang="en-US" sz="4000" dirty="0" smtClean="0"/>
              <a:t>Comparison</a:t>
            </a:r>
            <a:endParaRPr lang="en-US" sz="4000" dirty="0"/>
          </a:p>
        </p:txBody>
      </p:sp>
      <p:pic>
        <p:nvPicPr>
          <p:cNvPr id="3074" name="Picture 2" descr="C:\Users\milos\Desktop\kitchen3.jpg"/>
          <p:cNvPicPr>
            <a:picLocks noChangeAspect="1" noChangeArrowheads="1"/>
          </p:cNvPicPr>
          <p:nvPr/>
        </p:nvPicPr>
        <p:blipFill>
          <a:blip r:embed="rId3" cstate="print">
            <a:lum/>
          </a:blip>
          <a:srcRect/>
          <a:stretch>
            <a:fillRect/>
          </a:stretch>
        </p:blipFill>
        <p:spPr bwMode="auto">
          <a:xfrm>
            <a:off x="1463040" y="1188720"/>
            <a:ext cx="6096001" cy="4572000"/>
          </a:xfrm>
          <a:prstGeom prst="rect">
            <a:avLst/>
          </a:prstGeom>
          <a:noFill/>
          <a:ln w="12700">
            <a:solidFill>
              <a:schemeClr val="tx1"/>
            </a:solidFill>
          </a:ln>
        </p:spPr>
      </p:pic>
      <p:sp>
        <p:nvSpPr>
          <p:cNvPr id="7" name="Slide Number Placeholder 6"/>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20</a:t>
            </a:fld>
            <a:endParaRPr lang="en-US" dirty="0">
              <a:solidFill>
                <a:srgbClr val="FFFFFF"/>
              </a:solidFill>
            </a:endParaRPr>
          </a:p>
        </p:txBody>
      </p:sp>
      <p:sp>
        <p:nvSpPr>
          <p:cNvPr id="9" name="TextBox 6"/>
          <p:cNvSpPr txBox="1"/>
          <p:nvPr/>
        </p:nvSpPr>
        <p:spPr>
          <a:xfrm>
            <a:off x="879475" y="3402124"/>
            <a:ext cx="3616325" cy="369332"/>
          </a:xfrm>
          <a:prstGeom prst="rect">
            <a:avLst/>
          </a:prstGeom>
          <a:noFill/>
        </p:spPr>
        <p:txBody>
          <a:bodyPr wrap="square" rtlCol="0">
            <a:spAutoFit/>
          </a:bodyPr>
          <a:lstStyle/>
          <a:p>
            <a:pPr eaLnBrk="0" fontAlgn="base" hangingPunct="0">
              <a:spcBef>
                <a:spcPct val="0"/>
              </a:spcBef>
              <a:spcAft>
                <a:spcPct val="0"/>
              </a:spcAft>
            </a:pPr>
            <a:r>
              <a:rPr lang="en-US" b="1" dirty="0" smtClean="0"/>
              <a:t>Clamped VPLs:  Illumination loss</a:t>
            </a:r>
          </a:p>
        </p:txBody>
      </p:sp>
      <p:pic>
        <p:nvPicPr>
          <p:cNvPr id="11" name="Picture 4" descr="C:\Users\Milos\code\vvs\paper\img\showkitchen-fullvsl.png"/>
          <p:cNvPicPr>
            <a:picLocks noChangeAspect="1" noChangeArrowheads="1"/>
          </p:cNvPicPr>
          <p:nvPr/>
        </p:nvPicPr>
        <p:blipFill>
          <a:blip r:embed="rId4" cstate="print"/>
          <a:stretch>
            <a:fillRect/>
          </a:stretch>
        </p:blipFill>
        <p:spPr bwMode="auto">
          <a:xfrm>
            <a:off x="4680001" y="1094096"/>
            <a:ext cx="3599998" cy="2699999"/>
          </a:xfrm>
          <a:prstGeom prst="rect">
            <a:avLst/>
          </a:prstGeom>
          <a:noFill/>
          <a:ln>
            <a:solidFill>
              <a:schemeClr val="tx1"/>
            </a:solidFill>
          </a:ln>
        </p:spPr>
      </p:pic>
      <p:sp>
        <p:nvSpPr>
          <p:cNvPr id="13" name="TextBox 8"/>
          <p:cNvSpPr txBox="1"/>
          <p:nvPr/>
        </p:nvSpPr>
        <p:spPr>
          <a:xfrm>
            <a:off x="4648200" y="3415800"/>
            <a:ext cx="2092325" cy="369332"/>
          </a:xfrm>
          <a:prstGeom prst="rect">
            <a:avLst/>
          </a:prstGeom>
          <a:noFill/>
        </p:spPr>
        <p:txBody>
          <a:bodyPr wrap="square" rtlCol="0">
            <a:spAutoFit/>
          </a:bodyPr>
          <a:lstStyle/>
          <a:p>
            <a:pPr eaLnBrk="0" fontAlgn="base" hangingPunct="0">
              <a:spcBef>
                <a:spcPct val="0"/>
              </a:spcBef>
              <a:spcAft>
                <a:spcPct val="0"/>
              </a:spcAft>
            </a:pPr>
            <a:r>
              <a:rPr lang="en-US" b="1" dirty="0" smtClean="0"/>
              <a:t>Path tracing: Slow</a:t>
            </a:r>
          </a:p>
        </p:txBody>
      </p:sp>
      <p:sp>
        <p:nvSpPr>
          <p:cNvPr id="14" name="Oval 5"/>
          <p:cNvSpPr/>
          <p:nvPr/>
        </p:nvSpPr>
        <p:spPr bwMode="auto">
          <a:xfrm rot="21352564">
            <a:off x="705100" y="2335415"/>
            <a:ext cx="2801036" cy="637576"/>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Oval 5"/>
          <p:cNvSpPr/>
          <p:nvPr/>
        </p:nvSpPr>
        <p:spPr bwMode="auto">
          <a:xfrm rot="21352564">
            <a:off x="3537798" y="1251258"/>
            <a:ext cx="925403" cy="939922"/>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074"/>
                                        </p:tgtEl>
                                      </p:cBhvr>
                                      <p:by x="59000" y="59000"/>
                                    </p:animScale>
                                  </p:childTnLst>
                                </p:cTn>
                              </p:par>
                              <p:par>
                                <p:cTn id="7" presetID="49" presetClass="path" presetSubtype="0" accel="50000" decel="50000" fill="hold" nodeType="withEffect">
                                  <p:stCondLst>
                                    <p:cond delay="0"/>
                                  </p:stCondLst>
                                  <p:childTnLst>
                                    <p:animMotion origin="layout" path="M -2.77778E-6 -4.21832E-6 L -0.1934 -0.15101 " pathEditMode="relative" rAng="0" ptsTypes="AA">
                                      <p:cBhvr>
                                        <p:cTn id="8" dur="1000" fill="hold"/>
                                        <p:tgtEl>
                                          <p:spTgt spid="3074"/>
                                        </p:tgtEl>
                                        <p:attrNameLst>
                                          <p:attrName>ppt_x</p:attrName>
                                          <p:attrName>ppt_y</p:attrName>
                                        </p:attrNameLst>
                                      </p:cBhvr>
                                      <p:rCtr x="-97" y="-76"/>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lumMod val="75000"/>
                    <a:lumOff val="25000"/>
                  </a:schemeClr>
                </a:solidFill>
              </a:rPr>
              <a:t>Problems  with Virtual Point Lights (VPLs)</a:t>
            </a:r>
          </a:p>
          <a:p>
            <a:endParaRPr lang="en-US" dirty="0" smtClean="0">
              <a:solidFill>
                <a:srgbClr val="F2F2F2"/>
              </a:solidFill>
            </a:endParaRPr>
          </a:p>
          <a:p>
            <a:r>
              <a:rPr lang="en-US" dirty="0" smtClean="0">
                <a:solidFill>
                  <a:srgbClr val="FFC000"/>
                </a:solidFill>
              </a:rPr>
              <a:t>Our solution: Virtual Spherical Lights (VSLs)</a:t>
            </a:r>
          </a:p>
          <a:p>
            <a:endParaRPr lang="en-US" dirty="0" smtClean="0">
              <a:solidFill>
                <a:schemeClr val="bg1">
                  <a:lumMod val="75000"/>
                  <a:lumOff val="25000"/>
                </a:schemeClr>
              </a:solidFill>
            </a:endParaRPr>
          </a:p>
          <a:p>
            <a:r>
              <a:rPr lang="en-US" dirty="0" smtClean="0">
                <a:solidFill>
                  <a:schemeClr val="bg1">
                    <a:lumMod val="75000"/>
                    <a:lumOff val="25000"/>
                  </a:schemeClr>
                </a:solidFill>
              </a:rPr>
              <a:t>Implementation</a:t>
            </a:r>
          </a:p>
          <a:p>
            <a:endParaRPr lang="en-US" dirty="0" smtClean="0">
              <a:solidFill>
                <a:schemeClr val="bg1">
                  <a:lumMod val="75000"/>
                  <a:lumOff val="25000"/>
                </a:schemeClr>
              </a:solidFill>
            </a:endParaRPr>
          </a:p>
          <a:p>
            <a:r>
              <a:rPr lang="en-US" dirty="0" smtClean="0">
                <a:solidFill>
                  <a:schemeClr val="bg1">
                    <a:lumMod val="75000"/>
                    <a:lumOff val="25000"/>
                  </a:schemeClr>
                </a:solidFill>
              </a:rPr>
              <a:t>Results</a:t>
            </a:r>
          </a:p>
          <a:p>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21</a:t>
            </a:fld>
            <a:endParaRPr lang="en-US" dirty="0">
              <a:solidFill>
                <a:srgbClr val="FFFFFF"/>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smtClean="0"/>
              <a:t>VPLs: image splotches due to </a:t>
            </a:r>
          </a:p>
          <a:p>
            <a:pPr lvl="1"/>
            <a:r>
              <a:rPr lang="en-US" dirty="0" smtClean="0"/>
              <a:t>Spikes in the VPL emission </a:t>
            </a:r>
            <a:r>
              <a:rPr lang="en-US" dirty="0" err="1" smtClean="0"/>
              <a:t>distibution</a:t>
            </a:r>
            <a:endParaRPr lang="en-US" dirty="0" smtClean="0"/>
          </a:p>
          <a:p>
            <a:pPr lvl="1"/>
            <a:r>
              <a:rPr lang="en-US" dirty="0" smtClean="0">
                <a:latin typeface="Times New Roman" pitchFamily="18" charset="0"/>
                <a:cs typeface="Times New Roman" pitchFamily="18" charset="0"/>
              </a:rPr>
              <a:t>1 / || </a:t>
            </a:r>
            <a:r>
              <a:rPr lang="en-US" b="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 – </a:t>
            </a:r>
            <a:r>
              <a:rPr lang="en-US" b="1" dirty="0" smtClean="0">
                <a:latin typeface="Times New Roman" pitchFamily="18" charset="0"/>
                <a:cs typeface="Times New Roman" pitchFamily="18" charset="0"/>
              </a:rPr>
              <a:t>x</a:t>
            </a:r>
            <a:r>
              <a:rPr lang="en-US" dirty="0" smtClean="0">
                <a:latin typeface="Times New Roman" pitchFamily="18" charset="0"/>
                <a:cs typeface="Times New Roman" pitchFamily="18" charset="0"/>
              </a:rPr>
              <a:t> ||</a:t>
            </a:r>
            <a:r>
              <a:rPr lang="en-US" baseline="30000" dirty="0" smtClean="0">
                <a:cs typeface="Times New Roman" pitchFamily="18" charset="0"/>
              </a:rPr>
              <a:t> </a:t>
            </a:r>
            <a:r>
              <a:rPr lang="en-US" dirty="0" smtClean="0">
                <a:cs typeface="Times New Roman" pitchFamily="18" charset="0"/>
              </a:rPr>
              <a:t> term</a:t>
            </a:r>
          </a:p>
          <a:p>
            <a:pPr lvl="1"/>
            <a:endParaRPr lang="en-US" dirty="0" smtClean="0">
              <a:cs typeface="Times New Roman" pitchFamily="18" charset="0"/>
            </a:endParaRPr>
          </a:p>
          <a:p>
            <a:r>
              <a:rPr lang="en-US" dirty="0" smtClean="0">
                <a:cs typeface="Times New Roman" pitchFamily="18" charset="0"/>
              </a:rPr>
              <a:t>Idea</a:t>
            </a:r>
          </a:p>
          <a:p>
            <a:pPr lvl="1"/>
            <a:r>
              <a:rPr lang="en-US" dirty="0" smtClean="0">
                <a:cs typeface="Times New Roman" pitchFamily="18" charset="0"/>
              </a:rPr>
              <a:t>Spread VPL energy over a finite surface</a:t>
            </a:r>
          </a:p>
          <a:p>
            <a:pPr lvl="1"/>
            <a:r>
              <a:rPr lang="en-US" dirty="0" smtClean="0">
                <a:cs typeface="Times New Roman" pitchFamily="18" charset="0"/>
              </a:rPr>
              <a:t>Compute contribution as solid angle integral </a:t>
            </a:r>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22</a:t>
            </a:fld>
            <a:endParaRPr lang="en-US" dirty="0">
              <a:solidFill>
                <a:srgbClr val="FFFFFF"/>
              </a:solidFill>
            </a:endParaRPr>
          </a:p>
        </p:txBody>
      </p:sp>
      <p:sp>
        <p:nvSpPr>
          <p:cNvPr id="4" name="Nadpis 3"/>
          <p:cNvSpPr>
            <a:spLocks noGrp="1"/>
          </p:cNvSpPr>
          <p:nvPr>
            <p:ph type="title"/>
          </p:nvPr>
        </p:nvSpPr>
        <p:spPr/>
        <p:txBody>
          <a:bodyPr/>
          <a:lstStyle/>
          <a:p>
            <a:r>
              <a:rPr lang="en-US" dirty="0" smtClean="0"/>
              <a:t>Motivation</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23</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VPL to VSL</a:t>
            </a:r>
            <a:endParaRPr lang="en-US" dirty="0"/>
          </a:p>
        </p:txBody>
      </p:sp>
      <p:sp>
        <p:nvSpPr>
          <p:cNvPr id="22" name="Freeform 21"/>
          <p:cNvSpPr/>
          <p:nvPr/>
        </p:nvSpPr>
        <p:spPr>
          <a:xfrm rot="13340891">
            <a:off x="3616992" y="1705920"/>
            <a:ext cx="2394567" cy="870438"/>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 name="connsiteX0" fmla="*/ 663836 w 3777678"/>
              <a:gd name="connsiteY0" fmla="*/ 925973 h 1314104"/>
              <a:gd name="connsiteX1" fmla="*/ 254986 w 3777678"/>
              <a:gd name="connsiteY1" fmla="*/ 1181594 h 1314104"/>
              <a:gd name="connsiteX2" fmla="*/ 2193756 w 3777678"/>
              <a:gd name="connsiteY2" fmla="*/ 130916 h 1314104"/>
              <a:gd name="connsiteX3" fmla="*/ 3135588 w 3777678"/>
              <a:gd name="connsiteY3" fmla="*/ 396092 h 1314104"/>
              <a:gd name="connsiteX4" fmla="*/ 3777678 w 3777678"/>
              <a:gd name="connsiteY4" fmla="*/ 92905 h 131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678" h="1314104">
                <a:moveTo>
                  <a:pt x="663836" y="925973"/>
                </a:moveTo>
                <a:cubicBezTo>
                  <a:pt x="665247" y="925276"/>
                  <a:pt x="-1" y="1314104"/>
                  <a:pt x="254986" y="1181594"/>
                </a:cubicBezTo>
                <a:cubicBezTo>
                  <a:pt x="509973" y="1049085"/>
                  <a:pt x="1713656" y="261833"/>
                  <a:pt x="2193756" y="130916"/>
                </a:cubicBezTo>
                <a:cubicBezTo>
                  <a:pt x="2673856" y="-1"/>
                  <a:pt x="2871601" y="402427"/>
                  <a:pt x="3135588" y="396092"/>
                </a:cubicBezTo>
                <a:cubicBezTo>
                  <a:pt x="3399575" y="389757"/>
                  <a:pt x="3699954" y="109669"/>
                  <a:pt x="3777678" y="92905"/>
                </a:cubicBezTo>
              </a:path>
            </a:pathLst>
          </a:custGeom>
          <a:ln w="5715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 name="Oval 6"/>
          <p:cNvSpPr/>
          <p:nvPr/>
        </p:nvSpPr>
        <p:spPr>
          <a:xfrm>
            <a:off x="1409985" y="4661486"/>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 name="TextBox 9"/>
          <p:cNvSpPr txBox="1"/>
          <p:nvPr/>
        </p:nvSpPr>
        <p:spPr>
          <a:xfrm>
            <a:off x="1315559" y="4680555"/>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x</a:t>
            </a:r>
          </a:p>
        </p:txBody>
      </p:sp>
      <p:sp>
        <p:nvSpPr>
          <p:cNvPr id="11" name="TextBox 10"/>
          <p:cNvSpPr txBox="1"/>
          <p:nvPr/>
        </p:nvSpPr>
        <p:spPr>
          <a:xfrm>
            <a:off x="4038600" y="2158430"/>
            <a:ext cx="420238"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p</a:t>
            </a:r>
            <a:endParaRPr lang="en-US" sz="3600" i="1" baseline="-25000" dirty="0" smtClean="0">
              <a:solidFill>
                <a:srgbClr val="FFFFFF"/>
              </a:solidFill>
              <a:latin typeface="Times New Roman" pitchFamily="18" charset="0"/>
              <a:cs typeface="Times New Roman" pitchFamily="18" charset="0"/>
            </a:endParaRPr>
          </a:p>
        </p:txBody>
      </p:sp>
      <p:sp>
        <p:nvSpPr>
          <p:cNvPr id="12" name="TextBox 11"/>
          <p:cNvSpPr txBox="1"/>
          <p:nvPr/>
        </p:nvSpPr>
        <p:spPr>
          <a:xfrm>
            <a:off x="2454771" y="3505200"/>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l</a:t>
            </a:r>
          </a:p>
        </p:txBody>
      </p:sp>
      <p:sp>
        <p:nvSpPr>
          <p:cNvPr id="18" name="Freeform 17"/>
          <p:cNvSpPr/>
          <p:nvPr/>
        </p:nvSpPr>
        <p:spPr>
          <a:xfrm>
            <a:off x="777918" y="4676552"/>
            <a:ext cx="1586884" cy="208660"/>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3" name="Oval 22"/>
          <p:cNvSpPr/>
          <p:nvPr/>
        </p:nvSpPr>
        <p:spPr>
          <a:xfrm>
            <a:off x="4386757" y="2261100"/>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37" name="Skupina 36"/>
          <p:cNvGrpSpPr/>
          <p:nvPr/>
        </p:nvGrpSpPr>
        <p:grpSpPr>
          <a:xfrm>
            <a:off x="838200" y="1437153"/>
            <a:ext cx="4337401" cy="1617862"/>
            <a:chOff x="896383" y="1437153"/>
            <a:chExt cx="4337401" cy="1617862"/>
          </a:xfrm>
        </p:grpSpPr>
        <p:sp>
          <p:nvSpPr>
            <p:cNvPr id="9" name="Oval 8"/>
            <p:cNvSpPr/>
            <p:nvPr/>
          </p:nvSpPr>
          <p:spPr>
            <a:xfrm>
              <a:off x="3609351" y="1500497"/>
              <a:ext cx="1624433" cy="1554518"/>
            </a:xfrm>
            <a:prstGeom prst="ellipse">
              <a:avLst/>
            </a:prstGeom>
            <a:solidFill>
              <a:schemeClr val="accent1">
                <a:lumMod val="60000"/>
                <a:lumOff val="40000"/>
                <a:alpha val="1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6" name="Straight Connector 25"/>
            <p:cNvCxnSpPr/>
            <p:nvPr/>
          </p:nvCxnSpPr>
          <p:spPr bwMode="auto">
            <a:xfrm flipV="1">
              <a:off x="3614638" y="2265979"/>
              <a:ext cx="728762" cy="210186"/>
            </a:xfrm>
            <a:prstGeom prst="line">
              <a:avLst/>
            </a:prstGeom>
            <a:solidFill>
              <a:schemeClr val="accent1"/>
            </a:solidFill>
            <a:ln w="19050" cap="flat" cmpd="sng" algn="ctr">
              <a:solidFill>
                <a:srgbClr val="FFFF00"/>
              </a:solidFill>
              <a:prstDash val="sysDash"/>
              <a:round/>
              <a:headEnd type="arrow" w="med" len="med"/>
              <a:tailEnd type="arrow" w="med" len="med"/>
            </a:ln>
            <a:effectLst/>
          </p:spPr>
        </p:cxnSp>
        <p:sp>
          <p:nvSpPr>
            <p:cNvPr id="27" name="TextBox 26"/>
            <p:cNvSpPr txBox="1"/>
            <p:nvPr/>
          </p:nvSpPr>
          <p:spPr>
            <a:xfrm>
              <a:off x="896383" y="1437153"/>
              <a:ext cx="2207900" cy="400110"/>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Non-zero radius (r)</a:t>
              </a:r>
              <a:endParaRPr lang="en-US" sz="2000" dirty="0">
                <a:solidFill>
                  <a:srgbClr val="FFFFFF"/>
                </a:solidFill>
              </a:endParaRPr>
            </a:p>
          </p:txBody>
        </p:sp>
        <p:cxnSp>
          <p:nvCxnSpPr>
            <p:cNvPr id="30" name="Straight Arrow Connector 29"/>
            <p:cNvCxnSpPr/>
            <p:nvPr/>
          </p:nvCxnSpPr>
          <p:spPr bwMode="auto">
            <a:xfrm>
              <a:off x="2909468" y="1631968"/>
              <a:ext cx="1039011" cy="6493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31" name="AutoShape 12"/>
          <p:cNvSpPr>
            <a:spLocks noChangeAspect="1" noChangeArrowheads="1"/>
          </p:cNvSpPr>
          <p:nvPr/>
        </p:nvSpPr>
        <p:spPr bwMode="auto">
          <a:xfrm>
            <a:off x="4193568" y="2042379"/>
            <a:ext cx="403494" cy="40349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cxnSp>
        <p:nvCxnSpPr>
          <p:cNvPr id="33" name="Straight Arrow Connector 5"/>
          <p:cNvCxnSpPr/>
          <p:nvPr/>
        </p:nvCxnSpPr>
        <p:spPr>
          <a:xfrm flipV="1">
            <a:off x="1435476" y="3862613"/>
            <a:ext cx="1004979" cy="817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9" name="Skupina 38"/>
          <p:cNvGrpSpPr/>
          <p:nvPr/>
        </p:nvGrpSpPr>
        <p:grpSpPr>
          <a:xfrm>
            <a:off x="506753" y="1066800"/>
            <a:ext cx="5665447" cy="3615548"/>
            <a:chOff x="506753" y="1066800"/>
            <a:chExt cx="5665447" cy="3615548"/>
          </a:xfrm>
        </p:grpSpPr>
        <p:cxnSp>
          <p:nvCxnSpPr>
            <p:cNvPr id="6" name="Straight Arrow Connector 5"/>
            <p:cNvCxnSpPr>
              <a:stCxn id="7" idx="7"/>
            </p:cNvCxnSpPr>
            <p:nvPr/>
          </p:nvCxnSpPr>
          <p:spPr>
            <a:xfrm rot="5400000" flipH="1" flipV="1">
              <a:off x="1637158" y="3795305"/>
              <a:ext cx="673599" cy="1068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1"/>
            </p:cNvCxnSpPr>
            <p:nvPr/>
          </p:nvCxnSpPr>
          <p:spPr>
            <a:xfrm flipV="1">
              <a:off x="1432053" y="1066800"/>
              <a:ext cx="2835147" cy="36155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1432054" y="2282213"/>
              <a:ext cx="4740146" cy="2400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9000" y="3505200"/>
              <a:ext cx="656155" cy="508570"/>
            </a:xfrm>
            <a:prstGeom prst="rect">
              <a:avLst/>
            </a:prstGeom>
            <a:noFill/>
          </p:spPr>
          <p:txBody>
            <a:bodyPr wrap="square" rtlCol="0">
              <a:spAutoFit/>
            </a:bodyPr>
            <a:lstStyle/>
            <a:p>
              <a:pPr eaLnBrk="0" fontAlgn="base" hangingPunct="0">
                <a:spcBef>
                  <a:spcPct val="0"/>
                </a:spcBef>
                <a:spcAft>
                  <a:spcPct val="0"/>
                </a:spcAft>
              </a:pPr>
              <a:r>
                <a:rPr lang="el-GR" sz="3600" dirty="0" smtClean="0">
                  <a:solidFill>
                    <a:srgbClr val="FFFFFF"/>
                  </a:solidFill>
                  <a:latin typeface="Times New Roman" pitchFamily="18" charset="0"/>
                  <a:cs typeface="Times New Roman" pitchFamily="18" charset="0"/>
                </a:rPr>
                <a:t>Ω</a:t>
              </a:r>
              <a:endParaRPr lang="en-US" sz="3600" i="1" baseline="-25000" dirty="0" smtClean="0">
                <a:solidFill>
                  <a:srgbClr val="FFFFFF"/>
                </a:solidFill>
                <a:latin typeface="Times New Roman" pitchFamily="18" charset="0"/>
                <a:cs typeface="Times New Roman" pitchFamily="18" charset="0"/>
              </a:endParaRPr>
            </a:p>
          </p:txBody>
        </p:sp>
        <p:sp>
          <p:nvSpPr>
            <p:cNvPr id="28" name="TextBox 27"/>
            <p:cNvSpPr txBox="1"/>
            <p:nvPr/>
          </p:nvSpPr>
          <p:spPr>
            <a:xfrm>
              <a:off x="506753" y="2216412"/>
              <a:ext cx="2142961" cy="613753"/>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Integration over</a:t>
              </a:r>
            </a:p>
            <a:p>
              <a:pPr algn="ctr" eaLnBrk="0" fontAlgn="base" hangingPunct="0">
                <a:spcBef>
                  <a:spcPct val="0"/>
                </a:spcBef>
                <a:spcAft>
                  <a:spcPct val="0"/>
                </a:spcAft>
              </a:pPr>
              <a:r>
                <a:rPr lang="en-US" sz="2000" dirty="0" smtClean="0">
                  <a:solidFill>
                    <a:srgbClr val="FFFFFF"/>
                  </a:solidFill>
                </a:rPr>
                <a:t>non-zero solid angle</a:t>
              </a:r>
              <a:endParaRPr lang="en-US" sz="2000" dirty="0">
                <a:solidFill>
                  <a:srgbClr val="FFFFFF"/>
                </a:solidFill>
              </a:endParaRPr>
            </a:p>
          </p:txBody>
        </p:sp>
        <p:cxnSp>
          <p:nvCxnSpPr>
            <p:cNvPr id="32" name="Straight Arrow Connector 31"/>
            <p:cNvCxnSpPr/>
            <p:nvPr/>
          </p:nvCxnSpPr>
          <p:spPr bwMode="auto">
            <a:xfrm rot="16200000" flipH="1">
              <a:off x="2584777" y="2800855"/>
              <a:ext cx="454568" cy="454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5"/>
            <p:cNvCxnSpPr/>
            <p:nvPr/>
          </p:nvCxnSpPr>
          <p:spPr>
            <a:xfrm flipV="1">
              <a:off x="1435476" y="3781177"/>
              <a:ext cx="899380" cy="899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24</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Light Contribution</a:t>
            </a:r>
            <a:endParaRPr lang="en-US" dirty="0"/>
          </a:p>
        </p:txBody>
      </p:sp>
      <p:sp>
        <p:nvSpPr>
          <p:cNvPr id="22" name="Freeform 21"/>
          <p:cNvSpPr/>
          <p:nvPr/>
        </p:nvSpPr>
        <p:spPr>
          <a:xfrm rot="13340891">
            <a:off x="3616992" y="1705920"/>
            <a:ext cx="2394567" cy="870438"/>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 name="connsiteX0" fmla="*/ 663836 w 3777678"/>
              <a:gd name="connsiteY0" fmla="*/ 925973 h 1314104"/>
              <a:gd name="connsiteX1" fmla="*/ 254986 w 3777678"/>
              <a:gd name="connsiteY1" fmla="*/ 1181594 h 1314104"/>
              <a:gd name="connsiteX2" fmla="*/ 2193756 w 3777678"/>
              <a:gd name="connsiteY2" fmla="*/ 130916 h 1314104"/>
              <a:gd name="connsiteX3" fmla="*/ 3135588 w 3777678"/>
              <a:gd name="connsiteY3" fmla="*/ 396092 h 1314104"/>
              <a:gd name="connsiteX4" fmla="*/ 3777678 w 3777678"/>
              <a:gd name="connsiteY4" fmla="*/ 92905 h 131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678" h="1314104">
                <a:moveTo>
                  <a:pt x="663836" y="925973"/>
                </a:moveTo>
                <a:cubicBezTo>
                  <a:pt x="665247" y="925276"/>
                  <a:pt x="-1" y="1314104"/>
                  <a:pt x="254986" y="1181594"/>
                </a:cubicBezTo>
                <a:cubicBezTo>
                  <a:pt x="509973" y="1049085"/>
                  <a:pt x="1713656" y="261833"/>
                  <a:pt x="2193756" y="130916"/>
                </a:cubicBezTo>
                <a:cubicBezTo>
                  <a:pt x="2673856" y="-1"/>
                  <a:pt x="2871601" y="402427"/>
                  <a:pt x="3135588" y="396092"/>
                </a:cubicBezTo>
                <a:cubicBezTo>
                  <a:pt x="3399575" y="389757"/>
                  <a:pt x="3699954" y="109669"/>
                  <a:pt x="3777678" y="92905"/>
                </a:cubicBezTo>
              </a:path>
            </a:pathLst>
          </a:custGeom>
          <a:ln w="5715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 name="Oval 6"/>
          <p:cNvSpPr/>
          <p:nvPr/>
        </p:nvSpPr>
        <p:spPr>
          <a:xfrm>
            <a:off x="1409985" y="4661486"/>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 name="TextBox 9"/>
          <p:cNvSpPr txBox="1"/>
          <p:nvPr/>
        </p:nvSpPr>
        <p:spPr>
          <a:xfrm>
            <a:off x="1315559" y="4680555"/>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x</a:t>
            </a:r>
          </a:p>
        </p:txBody>
      </p:sp>
      <p:sp>
        <p:nvSpPr>
          <p:cNvPr id="11" name="TextBox 10"/>
          <p:cNvSpPr txBox="1"/>
          <p:nvPr/>
        </p:nvSpPr>
        <p:spPr>
          <a:xfrm>
            <a:off x="4038600" y="2158430"/>
            <a:ext cx="420238"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p</a:t>
            </a:r>
            <a:endParaRPr lang="en-US" sz="3600" i="1" baseline="-25000" dirty="0" smtClean="0">
              <a:solidFill>
                <a:srgbClr val="FFFFFF"/>
              </a:solidFill>
              <a:latin typeface="Times New Roman" pitchFamily="18" charset="0"/>
              <a:cs typeface="Times New Roman" pitchFamily="18" charset="0"/>
            </a:endParaRPr>
          </a:p>
        </p:txBody>
      </p:sp>
      <p:sp>
        <p:nvSpPr>
          <p:cNvPr id="12" name="TextBox 11"/>
          <p:cNvSpPr txBox="1"/>
          <p:nvPr/>
        </p:nvSpPr>
        <p:spPr>
          <a:xfrm>
            <a:off x="2454771" y="3505200"/>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l</a:t>
            </a:r>
          </a:p>
        </p:txBody>
      </p:sp>
      <p:sp>
        <p:nvSpPr>
          <p:cNvPr id="18" name="Freeform 17"/>
          <p:cNvSpPr/>
          <p:nvPr/>
        </p:nvSpPr>
        <p:spPr>
          <a:xfrm>
            <a:off x="777918" y="4676552"/>
            <a:ext cx="1586884" cy="208660"/>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3" name="Oval 22"/>
          <p:cNvSpPr/>
          <p:nvPr/>
        </p:nvSpPr>
        <p:spPr>
          <a:xfrm>
            <a:off x="4386757" y="2261100"/>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2" name="Skupina 36"/>
          <p:cNvGrpSpPr/>
          <p:nvPr/>
        </p:nvGrpSpPr>
        <p:grpSpPr>
          <a:xfrm>
            <a:off x="838200" y="1437153"/>
            <a:ext cx="4337401" cy="1617862"/>
            <a:chOff x="896383" y="1437153"/>
            <a:chExt cx="4337401" cy="1617862"/>
          </a:xfrm>
        </p:grpSpPr>
        <p:sp>
          <p:nvSpPr>
            <p:cNvPr id="9" name="Oval 8"/>
            <p:cNvSpPr/>
            <p:nvPr/>
          </p:nvSpPr>
          <p:spPr>
            <a:xfrm>
              <a:off x="3609351" y="1500497"/>
              <a:ext cx="1624433" cy="1554518"/>
            </a:xfrm>
            <a:prstGeom prst="ellipse">
              <a:avLst/>
            </a:prstGeom>
            <a:solidFill>
              <a:schemeClr val="accent1">
                <a:lumMod val="60000"/>
                <a:lumOff val="40000"/>
                <a:alpha val="1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6" name="Straight Connector 25"/>
            <p:cNvCxnSpPr/>
            <p:nvPr/>
          </p:nvCxnSpPr>
          <p:spPr bwMode="auto">
            <a:xfrm flipV="1">
              <a:off x="3614638" y="2265979"/>
              <a:ext cx="728762" cy="210186"/>
            </a:xfrm>
            <a:prstGeom prst="line">
              <a:avLst/>
            </a:prstGeom>
            <a:solidFill>
              <a:schemeClr val="accent1"/>
            </a:solidFill>
            <a:ln w="19050" cap="flat" cmpd="sng" algn="ctr">
              <a:solidFill>
                <a:srgbClr val="FFFF00"/>
              </a:solidFill>
              <a:prstDash val="sysDash"/>
              <a:round/>
              <a:headEnd type="arrow" w="med" len="med"/>
              <a:tailEnd type="arrow" w="med" len="med"/>
            </a:ln>
            <a:effectLst/>
          </p:spPr>
        </p:cxnSp>
        <p:sp>
          <p:nvSpPr>
            <p:cNvPr id="27" name="TextBox 26"/>
            <p:cNvSpPr txBox="1"/>
            <p:nvPr/>
          </p:nvSpPr>
          <p:spPr>
            <a:xfrm>
              <a:off x="896383" y="1437153"/>
              <a:ext cx="2207900" cy="400110"/>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Non-zero radius (r)</a:t>
              </a:r>
              <a:endParaRPr lang="en-US" sz="2000" dirty="0">
                <a:solidFill>
                  <a:srgbClr val="FFFFFF"/>
                </a:solidFill>
              </a:endParaRPr>
            </a:p>
          </p:txBody>
        </p:sp>
        <p:cxnSp>
          <p:nvCxnSpPr>
            <p:cNvPr id="30" name="Straight Arrow Connector 29"/>
            <p:cNvCxnSpPr/>
            <p:nvPr/>
          </p:nvCxnSpPr>
          <p:spPr bwMode="auto">
            <a:xfrm>
              <a:off x="2909468" y="1631968"/>
              <a:ext cx="1039011" cy="6493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31" name="AutoShape 12"/>
          <p:cNvSpPr>
            <a:spLocks noChangeAspect="1" noChangeArrowheads="1"/>
          </p:cNvSpPr>
          <p:nvPr/>
        </p:nvSpPr>
        <p:spPr bwMode="auto">
          <a:xfrm>
            <a:off x="4193568" y="2042379"/>
            <a:ext cx="403494" cy="40349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cxnSp>
        <p:nvCxnSpPr>
          <p:cNvPr id="33" name="Straight Arrow Connector 5"/>
          <p:cNvCxnSpPr/>
          <p:nvPr/>
        </p:nvCxnSpPr>
        <p:spPr>
          <a:xfrm flipV="1">
            <a:off x="1435476" y="3862613"/>
            <a:ext cx="1004979" cy="817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Skupina 38"/>
          <p:cNvGrpSpPr/>
          <p:nvPr/>
        </p:nvGrpSpPr>
        <p:grpSpPr>
          <a:xfrm>
            <a:off x="506753" y="1066800"/>
            <a:ext cx="5665447" cy="3615548"/>
            <a:chOff x="506753" y="1066800"/>
            <a:chExt cx="5665447" cy="3615548"/>
          </a:xfrm>
        </p:grpSpPr>
        <p:cxnSp>
          <p:nvCxnSpPr>
            <p:cNvPr id="6" name="Straight Arrow Connector 5"/>
            <p:cNvCxnSpPr>
              <a:stCxn id="7" idx="7"/>
            </p:cNvCxnSpPr>
            <p:nvPr/>
          </p:nvCxnSpPr>
          <p:spPr>
            <a:xfrm rot="5400000" flipH="1" flipV="1">
              <a:off x="1637158" y="3795305"/>
              <a:ext cx="673599" cy="1068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1"/>
            </p:cNvCxnSpPr>
            <p:nvPr/>
          </p:nvCxnSpPr>
          <p:spPr>
            <a:xfrm flipV="1">
              <a:off x="1432053" y="1066800"/>
              <a:ext cx="2835147" cy="36155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1432054" y="2282213"/>
              <a:ext cx="4740146" cy="2400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9000" y="3505200"/>
              <a:ext cx="656155" cy="508570"/>
            </a:xfrm>
            <a:prstGeom prst="rect">
              <a:avLst/>
            </a:prstGeom>
            <a:noFill/>
          </p:spPr>
          <p:txBody>
            <a:bodyPr wrap="square" rtlCol="0">
              <a:spAutoFit/>
            </a:bodyPr>
            <a:lstStyle/>
            <a:p>
              <a:pPr eaLnBrk="0" fontAlgn="base" hangingPunct="0">
                <a:spcBef>
                  <a:spcPct val="0"/>
                </a:spcBef>
                <a:spcAft>
                  <a:spcPct val="0"/>
                </a:spcAft>
              </a:pPr>
              <a:r>
                <a:rPr lang="el-GR" sz="3600" dirty="0" smtClean="0">
                  <a:solidFill>
                    <a:srgbClr val="FFFFFF"/>
                  </a:solidFill>
                  <a:latin typeface="Times New Roman" pitchFamily="18" charset="0"/>
                  <a:cs typeface="Times New Roman" pitchFamily="18" charset="0"/>
                </a:rPr>
                <a:t>Ω</a:t>
              </a:r>
              <a:endParaRPr lang="en-US" sz="3600" i="1" baseline="-25000" dirty="0" smtClean="0">
                <a:solidFill>
                  <a:srgbClr val="FFFFFF"/>
                </a:solidFill>
                <a:latin typeface="Times New Roman" pitchFamily="18" charset="0"/>
                <a:cs typeface="Times New Roman" pitchFamily="18" charset="0"/>
              </a:endParaRPr>
            </a:p>
          </p:txBody>
        </p:sp>
        <p:sp>
          <p:nvSpPr>
            <p:cNvPr id="28" name="TextBox 27"/>
            <p:cNvSpPr txBox="1"/>
            <p:nvPr/>
          </p:nvSpPr>
          <p:spPr>
            <a:xfrm>
              <a:off x="506753" y="2216412"/>
              <a:ext cx="2142961" cy="613753"/>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Integration over</a:t>
              </a:r>
            </a:p>
            <a:p>
              <a:pPr algn="ctr" eaLnBrk="0" fontAlgn="base" hangingPunct="0">
                <a:spcBef>
                  <a:spcPct val="0"/>
                </a:spcBef>
                <a:spcAft>
                  <a:spcPct val="0"/>
                </a:spcAft>
              </a:pPr>
              <a:r>
                <a:rPr lang="en-US" sz="2000" dirty="0" smtClean="0">
                  <a:solidFill>
                    <a:srgbClr val="FFFFFF"/>
                  </a:solidFill>
                </a:rPr>
                <a:t>non-zero solid angle</a:t>
              </a:r>
              <a:endParaRPr lang="en-US" sz="2000" dirty="0">
                <a:solidFill>
                  <a:srgbClr val="FFFFFF"/>
                </a:solidFill>
              </a:endParaRPr>
            </a:p>
          </p:txBody>
        </p:sp>
        <p:cxnSp>
          <p:nvCxnSpPr>
            <p:cNvPr id="32" name="Straight Arrow Connector 31"/>
            <p:cNvCxnSpPr/>
            <p:nvPr/>
          </p:nvCxnSpPr>
          <p:spPr bwMode="auto">
            <a:xfrm rot="16200000" flipH="1">
              <a:off x="2584777" y="2800855"/>
              <a:ext cx="454568" cy="454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5"/>
            <p:cNvCxnSpPr/>
            <p:nvPr/>
          </p:nvCxnSpPr>
          <p:spPr>
            <a:xfrm flipV="1">
              <a:off x="1435476" y="3781177"/>
              <a:ext cx="899380" cy="899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7889" name="Picture 1"/>
          <p:cNvPicPr>
            <a:picLocks noChangeAspect="1" noChangeArrowheads="1"/>
          </p:cNvPicPr>
          <p:nvPr/>
        </p:nvPicPr>
        <p:blipFill>
          <a:blip r:embed="rId3" cstate="print"/>
          <a:srcRect/>
          <a:stretch>
            <a:fillRect/>
          </a:stretch>
        </p:blipFill>
        <p:spPr bwMode="auto">
          <a:xfrm>
            <a:off x="781050" y="5363189"/>
            <a:ext cx="8286750" cy="1113811"/>
          </a:xfrm>
          <a:prstGeom prst="rect">
            <a:avLst/>
          </a:prstGeom>
          <a:noFill/>
          <a:ln w="9525">
            <a:noFill/>
            <a:miter lim="800000"/>
            <a:headEnd/>
            <a:tailEnd/>
          </a:ln>
          <a:effectLst/>
        </p:spPr>
      </p:pic>
      <p:sp>
        <p:nvSpPr>
          <p:cNvPr id="36" name="Obdélník 35"/>
          <p:cNvSpPr/>
          <p:nvPr/>
        </p:nvSpPr>
        <p:spPr bwMode="auto">
          <a:xfrm>
            <a:off x="685800" y="5334000"/>
            <a:ext cx="9906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7" name="Obdélník 36"/>
          <p:cNvSpPr/>
          <p:nvPr/>
        </p:nvSpPr>
        <p:spPr bwMode="auto">
          <a:xfrm>
            <a:off x="2209800" y="5334000"/>
            <a:ext cx="2362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8" name="Obdélník 37"/>
          <p:cNvSpPr/>
          <p:nvPr/>
        </p:nvSpPr>
        <p:spPr bwMode="auto">
          <a:xfrm>
            <a:off x="4648200" y="5334000"/>
            <a:ext cx="1143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9" name="Obdélník 38"/>
          <p:cNvSpPr/>
          <p:nvPr/>
        </p:nvSpPr>
        <p:spPr bwMode="auto">
          <a:xfrm>
            <a:off x="5867400" y="5334000"/>
            <a:ext cx="2743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44" name="Rounded Rectangle 20"/>
          <p:cNvSpPr/>
          <p:nvPr/>
        </p:nvSpPr>
        <p:spPr bwMode="auto">
          <a:xfrm>
            <a:off x="2209800" y="5562600"/>
            <a:ext cx="23622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45" name="Straight Arrow Connector 26"/>
          <p:cNvCxnSpPr/>
          <p:nvPr/>
        </p:nvCxnSpPr>
        <p:spPr bwMode="auto">
          <a:xfrm rot="10800000">
            <a:off x="1752600" y="4876800"/>
            <a:ext cx="1447802"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8" name="Rounded Rectangle 20"/>
          <p:cNvSpPr/>
          <p:nvPr/>
        </p:nvSpPr>
        <p:spPr bwMode="auto">
          <a:xfrm>
            <a:off x="4648200" y="5562600"/>
            <a:ext cx="11430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49" name="Straight Arrow Connector 26"/>
          <p:cNvCxnSpPr/>
          <p:nvPr/>
        </p:nvCxnSpPr>
        <p:spPr bwMode="auto">
          <a:xfrm rot="16200000" flipV="1">
            <a:off x="3886201" y="4114799"/>
            <a:ext cx="2438400" cy="304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Rounded Rectangle 20"/>
          <p:cNvSpPr/>
          <p:nvPr/>
        </p:nvSpPr>
        <p:spPr bwMode="auto">
          <a:xfrm>
            <a:off x="5867400" y="5562600"/>
            <a:ext cx="27432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52" name="Straight Arrow Connector 26"/>
          <p:cNvCxnSpPr/>
          <p:nvPr/>
        </p:nvCxnSpPr>
        <p:spPr bwMode="auto">
          <a:xfrm rot="16200000" flipV="1">
            <a:off x="4800601" y="3047999"/>
            <a:ext cx="2895600" cy="19812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4" name="Straight Arrow Connector 29"/>
          <p:cNvCxnSpPr/>
          <p:nvPr/>
        </p:nvCxnSpPr>
        <p:spPr bwMode="auto">
          <a:xfrm flipV="1">
            <a:off x="1482726" y="2438400"/>
            <a:ext cx="3470276" cy="22112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6" name="TextBox 9"/>
          <p:cNvSpPr txBox="1"/>
          <p:nvPr/>
        </p:nvSpPr>
        <p:spPr>
          <a:xfrm>
            <a:off x="4701744" y="2261286"/>
            <a:ext cx="232062" cy="646331"/>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y</a:t>
            </a:r>
          </a:p>
        </p:txBody>
      </p:sp>
      <p:sp>
        <p:nvSpPr>
          <p:cNvPr id="57" name="Oval 22"/>
          <p:cNvSpPr/>
          <p:nvPr/>
        </p:nvSpPr>
        <p:spPr>
          <a:xfrm>
            <a:off x="4932172" y="2418468"/>
            <a:ext cx="20828" cy="1993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xit" presetSubtype="0" fill="hold" grpId="0" nodeType="with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4" grpId="0" animBg="1"/>
      <p:bldP spid="44" grpId="1" animBg="1"/>
      <p:bldP spid="48" grpId="0" animBg="1"/>
      <p:bldP spid="51" grpId="0" animBg="1"/>
      <p:bldP spid="56" grpId="0"/>
      <p:bldP spid="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25</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Light Contribution</a:t>
            </a:r>
            <a:endParaRPr lang="en-US" dirty="0"/>
          </a:p>
        </p:txBody>
      </p:sp>
      <p:sp>
        <p:nvSpPr>
          <p:cNvPr id="22" name="Freeform 21"/>
          <p:cNvSpPr/>
          <p:nvPr/>
        </p:nvSpPr>
        <p:spPr>
          <a:xfrm rot="13340891">
            <a:off x="3616992" y="1705920"/>
            <a:ext cx="2394567" cy="870438"/>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 name="connsiteX0" fmla="*/ 663836 w 3777678"/>
              <a:gd name="connsiteY0" fmla="*/ 925973 h 1314104"/>
              <a:gd name="connsiteX1" fmla="*/ 254986 w 3777678"/>
              <a:gd name="connsiteY1" fmla="*/ 1181594 h 1314104"/>
              <a:gd name="connsiteX2" fmla="*/ 2193756 w 3777678"/>
              <a:gd name="connsiteY2" fmla="*/ 130916 h 1314104"/>
              <a:gd name="connsiteX3" fmla="*/ 3135588 w 3777678"/>
              <a:gd name="connsiteY3" fmla="*/ 396092 h 1314104"/>
              <a:gd name="connsiteX4" fmla="*/ 3777678 w 3777678"/>
              <a:gd name="connsiteY4" fmla="*/ 92905 h 131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678" h="1314104">
                <a:moveTo>
                  <a:pt x="663836" y="925973"/>
                </a:moveTo>
                <a:cubicBezTo>
                  <a:pt x="665247" y="925276"/>
                  <a:pt x="-1" y="1314104"/>
                  <a:pt x="254986" y="1181594"/>
                </a:cubicBezTo>
                <a:cubicBezTo>
                  <a:pt x="509973" y="1049085"/>
                  <a:pt x="1713656" y="261833"/>
                  <a:pt x="2193756" y="130916"/>
                </a:cubicBezTo>
                <a:cubicBezTo>
                  <a:pt x="2673856" y="-1"/>
                  <a:pt x="2871601" y="402427"/>
                  <a:pt x="3135588" y="396092"/>
                </a:cubicBezTo>
                <a:cubicBezTo>
                  <a:pt x="3399575" y="389757"/>
                  <a:pt x="3699954" y="109669"/>
                  <a:pt x="3777678" y="92905"/>
                </a:cubicBezTo>
              </a:path>
            </a:pathLst>
          </a:custGeom>
          <a:ln w="5715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 name="Oval 6"/>
          <p:cNvSpPr/>
          <p:nvPr/>
        </p:nvSpPr>
        <p:spPr>
          <a:xfrm>
            <a:off x="1409985" y="4661486"/>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 name="TextBox 9"/>
          <p:cNvSpPr txBox="1"/>
          <p:nvPr/>
        </p:nvSpPr>
        <p:spPr>
          <a:xfrm>
            <a:off x="1315559" y="4680555"/>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x</a:t>
            </a:r>
          </a:p>
        </p:txBody>
      </p:sp>
      <p:sp>
        <p:nvSpPr>
          <p:cNvPr id="11" name="TextBox 10"/>
          <p:cNvSpPr txBox="1"/>
          <p:nvPr/>
        </p:nvSpPr>
        <p:spPr>
          <a:xfrm>
            <a:off x="4038600" y="2158430"/>
            <a:ext cx="420238"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p</a:t>
            </a:r>
            <a:endParaRPr lang="en-US" sz="3600" i="1" baseline="-25000" dirty="0" smtClean="0">
              <a:solidFill>
                <a:srgbClr val="FFFFFF"/>
              </a:solidFill>
              <a:latin typeface="Times New Roman" pitchFamily="18" charset="0"/>
              <a:cs typeface="Times New Roman" pitchFamily="18" charset="0"/>
            </a:endParaRPr>
          </a:p>
        </p:txBody>
      </p:sp>
      <p:sp>
        <p:nvSpPr>
          <p:cNvPr id="12" name="TextBox 11"/>
          <p:cNvSpPr txBox="1"/>
          <p:nvPr/>
        </p:nvSpPr>
        <p:spPr>
          <a:xfrm>
            <a:off x="2454771" y="3505200"/>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l</a:t>
            </a:r>
          </a:p>
        </p:txBody>
      </p:sp>
      <p:sp>
        <p:nvSpPr>
          <p:cNvPr id="18" name="Freeform 17"/>
          <p:cNvSpPr/>
          <p:nvPr/>
        </p:nvSpPr>
        <p:spPr>
          <a:xfrm>
            <a:off x="777918" y="4676552"/>
            <a:ext cx="1586884" cy="208660"/>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3" name="Oval 22"/>
          <p:cNvSpPr/>
          <p:nvPr/>
        </p:nvSpPr>
        <p:spPr>
          <a:xfrm>
            <a:off x="4386757" y="2261100"/>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2" name="Skupina 36"/>
          <p:cNvGrpSpPr/>
          <p:nvPr/>
        </p:nvGrpSpPr>
        <p:grpSpPr>
          <a:xfrm>
            <a:off x="838200" y="1437153"/>
            <a:ext cx="4337401" cy="1617862"/>
            <a:chOff x="896383" y="1437153"/>
            <a:chExt cx="4337401" cy="1617862"/>
          </a:xfrm>
        </p:grpSpPr>
        <p:sp>
          <p:nvSpPr>
            <p:cNvPr id="9" name="Oval 8"/>
            <p:cNvSpPr/>
            <p:nvPr/>
          </p:nvSpPr>
          <p:spPr>
            <a:xfrm>
              <a:off x="3609351" y="1500497"/>
              <a:ext cx="1624433" cy="1554518"/>
            </a:xfrm>
            <a:prstGeom prst="ellipse">
              <a:avLst/>
            </a:prstGeom>
            <a:solidFill>
              <a:schemeClr val="accent1">
                <a:lumMod val="60000"/>
                <a:lumOff val="40000"/>
                <a:alpha val="1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6" name="Straight Connector 25"/>
            <p:cNvCxnSpPr/>
            <p:nvPr/>
          </p:nvCxnSpPr>
          <p:spPr bwMode="auto">
            <a:xfrm flipV="1">
              <a:off x="3614638" y="2265979"/>
              <a:ext cx="728762" cy="210186"/>
            </a:xfrm>
            <a:prstGeom prst="line">
              <a:avLst/>
            </a:prstGeom>
            <a:solidFill>
              <a:schemeClr val="accent1"/>
            </a:solidFill>
            <a:ln w="19050" cap="flat" cmpd="sng" algn="ctr">
              <a:solidFill>
                <a:srgbClr val="FFFF00"/>
              </a:solidFill>
              <a:prstDash val="sysDash"/>
              <a:round/>
              <a:headEnd type="arrow" w="med" len="med"/>
              <a:tailEnd type="arrow" w="med" len="med"/>
            </a:ln>
            <a:effectLst/>
          </p:spPr>
        </p:cxnSp>
        <p:sp>
          <p:nvSpPr>
            <p:cNvPr id="27" name="TextBox 26"/>
            <p:cNvSpPr txBox="1"/>
            <p:nvPr/>
          </p:nvSpPr>
          <p:spPr>
            <a:xfrm>
              <a:off x="896383" y="1437153"/>
              <a:ext cx="2207900" cy="400110"/>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Non-zero radius (r)</a:t>
              </a:r>
              <a:endParaRPr lang="en-US" sz="2000" dirty="0">
                <a:solidFill>
                  <a:srgbClr val="FFFFFF"/>
                </a:solidFill>
              </a:endParaRPr>
            </a:p>
          </p:txBody>
        </p:sp>
        <p:cxnSp>
          <p:nvCxnSpPr>
            <p:cNvPr id="30" name="Straight Arrow Connector 29"/>
            <p:cNvCxnSpPr/>
            <p:nvPr/>
          </p:nvCxnSpPr>
          <p:spPr bwMode="auto">
            <a:xfrm>
              <a:off x="2909468" y="1631968"/>
              <a:ext cx="1039011" cy="6493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31" name="AutoShape 12"/>
          <p:cNvSpPr>
            <a:spLocks noChangeAspect="1" noChangeArrowheads="1"/>
          </p:cNvSpPr>
          <p:nvPr/>
        </p:nvSpPr>
        <p:spPr bwMode="auto">
          <a:xfrm>
            <a:off x="4193568" y="2042379"/>
            <a:ext cx="403494" cy="40349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cxnSp>
        <p:nvCxnSpPr>
          <p:cNvPr id="33" name="Straight Arrow Connector 5"/>
          <p:cNvCxnSpPr/>
          <p:nvPr/>
        </p:nvCxnSpPr>
        <p:spPr>
          <a:xfrm flipV="1">
            <a:off x="1435476" y="3862613"/>
            <a:ext cx="1004979" cy="817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Skupina 38"/>
          <p:cNvGrpSpPr/>
          <p:nvPr/>
        </p:nvGrpSpPr>
        <p:grpSpPr>
          <a:xfrm>
            <a:off x="506753" y="1066800"/>
            <a:ext cx="5665447" cy="3615548"/>
            <a:chOff x="506753" y="1066800"/>
            <a:chExt cx="5665447" cy="3615548"/>
          </a:xfrm>
        </p:grpSpPr>
        <p:cxnSp>
          <p:nvCxnSpPr>
            <p:cNvPr id="6" name="Straight Arrow Connector 5"/>
            <p:cNvCxnSpPr>
              <a:stCxn id="7" idx="7"/>
            </p:cNvCxnSpPr>
            <p:nvPr/>
          </p:nvCxnSpPr>
          <p:spPr>
            <a:xfrm rot="5400000" flipH="1" flipV="1">
              <a:off x="1637158" y="3795305"/>
              <a:ext cx="673599" cy="1068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1"/>
            </p:cNvCxnSpPr>
            <p:nvPr/>
          </p:nvCxnSpPr>
          <p:spPr>
            <a:xfrm flipV="1">
              <a:off x="1432053" y="1066800"/>
              <a:ext cx="2835147" cy="36155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1432054" y="2282213"/>
              <a:ext cx="4740146" cy="2400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9000" y="3505200"/>
              <a:ext cx="656155" cy="508570"/>
            </a:xfrm>
            <a:prstGeom prst="rect">
              <a:avLst/>
            </a:prstGeom>
            <a:noFill/>
          </p:spPr>
          <p:txBody>
            <a:bodyPr wrap="square" rtlCol="0">
              <a:spAutoFit/>
            </a:bodyPr>
            <a:lstStyle/>
            <a:p>
              <a:pPr eaLnBrk="0" fontAlgn="base" hangingPunct="0">
                <a:spcBef>
                  <a:spcPct val="0"/>
                </a:spcBef>
                <a:spcAft>
                  <a:spcPct val="0"/>
                </a:spcAft>
              </a:pPr>
              <a:r>
                <a:rPr lang="el-GR" sz="3600" dirty="0" smtClean="0">
                  <a:solidFill>
                    <a:srgbClr val="FFFFFF"/>
                  </a:solidFill>
                  <a:latin typeface="Times New Roman" pitchFamily="18" charset="0"/>
                  <a:cs typeface="Times New Roman" pitchFamily="18" charset="0"/>
                </a:rPr>
                <a:t>Ω</a:t>
              </a:r>
              <a:endParaRPr lang="en-US" sz="3600" i="1" baseline="-25000" dirty="0" smtClean="0">
                <a:solidFill>
                  <a:srgbClr val="FFFFFF"/>
                </a:solidFill>
                <a:latin typeface="Times New Roman" pitchFamily="18" charset="0"/>
                <a:cs typeface="Times New Roman" pitchFamily="18" charset="0"/>
              </a:endParaRPr>
            </a:p>
          </p:txBody>
        </p:sp>
        <p:sp>
          <p:nvSpPr>
            <p:cNvPr id="28" name="TextBox 27"/>
            <p:cNvSpPr txBox="1"/>
            <p:nvPr/>
          </p:nvSpPr>
          <p:spPr>
            <a:xfrm>
              <a:off x="506753" y="2216412"/>
              <a:ext cx="2142961" cy="613753"/>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Integration over</a:t>
              </a:r>
            </a:p>
            <a:p>
              <a:pPr algn="ctr" eaLnBrk="0" fontAlgn="base" hangingPunct="0">
                <a:spcBef>
                  <a:spcPct val="0"/>
                </a:spcBef>
                <a:spcAft>
                  <a:spcPct val="0"/>
                </a:spcAft>
              </a:pPr>
              <a:r>
                <a:rPr lang="en-US" sz="2000" dirty="0" smtClean="0">
                  <a:solidFill>
                    <a:srgbClr val="FFFFFF"/>
                  </a:solidFill>
                </a:rPr>
                <a:t>non-zero solid angle</a:t>
              </a:r>
              <a:endParaRPr lang="en-US" sz="2000" dirty="0">
                <a:solidFill>
                  <a:srgbClr val="FFFFFF"/>
                </a:solidFill>
              </a:endParaRPr>
            </a:p>
          </p:txBody>
        </p:sp>
        <p:cxnSp>
          <p:nvCxnSpPr>
            <p:cNvPr id="32" name="Straight Arrow Connector 31"/>
            <p:cNvCxnSpPr/>
            <p:nvPr/>
          </p:nvCxnSpPr>
          <p:spPr bwMode="auto">
            <a:xfrm rot="16200000" flipH="1">
              <a:off x="2584777" y="2800855"/>
              <a:ext cx="454568" cy="454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5"/>
            <p:cNvCxnSpPr/>
            <p:nvPr/>
          </p:nvCxnSpPr>
          <p:spPr>
            <a:xfrm flipV="1">
              <a:off x="1435476" y="3781177"/>
              <a:ext cx="899380" cy="899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7889" name="Picture 1"/>
          <p:cNvPicPr>
            <a:picLocks noChangeAspect="1" noChangeArrowheads="1"/>
          </p:cNvPicPr>
          <p:nvPr/>
        </p:nvPicPr>
        <p:blipFill>
          <a:blip r:embed="rId3" cstate="print"/>
          <a:srcRect/>
          <a:stretch>
            <a:fillRect/>
          </a:stretch>
        </p:blipFill>
        <p:spPr bwMode="auto">
          <a:xfrm>
            <a:off x="781050" y="5363189"/>
            <a:ext cx="8286750" cy="1113811"/>
          </a:xfrm>
          <a:prstGeom prst="rect">
            <a:avLst/>
          </a:prstGeom>
          <a:noFill/>
          <a:ln w="9525">
            <a:noFill/>
            <a:miter lim="800000"/>
            <a:headEnd/>
            <a:tailEnd/>
          </a:ln>
          <a:effectLst/>
        </p:spPr>
      </p:pic>
      <p:sp>
        <p:nvSpPr>
          <p:cNvPr id="48" name="Rounded Rectangle 20"/>
          <p:cNvSpPr/>
          <p:nvPr/>
        </p:nvSpPr>
        <p:spPr bwMode="auto">
          <a:xfrm>
            <a:off x="5257800" y="5562600"/>
            <a:ext cx="3048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sp>
        <p:nvSpPr>
          <p:cNvPr id="51" name="Rounded Rectangle 20"/>
          <p:cNvSpPr/>
          <p:nvPr/>
        </p:nvSpPr>
        <p:spPr bwMode="auto">
          <a:xfrm>
            <a:off x="7086600" y="5562600"/>
            <a:ext cx="3810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54" name="Straight Arrow Connector 29"/>
          <p:cNvCxnSpPr/>
          <p:nvPr/>
        </p:nvCxnSpPr>
        <p:spPr bwMode="auto">
          <a:xfrm flipV="1">
            <a:off x="1482726" y="2438400"/>
            <a:ext cx="3470276" cy="22112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6" name="TextBox 9"/>
          <p:cNvSpPr txBox="1"/>
          <p:nvPr/>
        </p:nvSpPr>
        <p:spPr>
          <a:xfrm>
            <a:off x="4701744" y="2261286"/>
            <a:ext cx="232062" cy="646331"/>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y</a:t>
            </a:r>
          </a:p>
        </p:txBody>
      </p:sp>
      <p:sp>
        <p:nvSpPr>
          <p:cNvPr id="57" name="Oval 22"/>
          <p:cNvSpPr/>
          <p:nvPr/>
        </p:nvSpPr>
        <p:spPr>
          <a:xfrm>
            <a:off x="4932172" y="2418468"/>
            <a:ext cx="20828" cy="1993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46" name="TextBox 31"/>
          <p:cNvSpPr txBox="1"/>
          <p:nvPr/>
        </p:nvSpPr>
        <p:spPr>
          <a:xfrm>
            <a:off x="5410200" y="3962400"/>
            <a:ext cx="3124200" cy="954107"/>
          </a:xfrm>
          <a:prstGeom prst="rect">
            <a:avLst/>
          </a:prstGeom>
          <a:noFill/>
        </p:spPr>
        <p:txBody>
          <a:bodyPr wrap="square" rtlCol="0">
            <a:spAutoFit/>
          </a:bodyPr>
          <a:lstStyle/>
          <a:p>
            <a:pPr algn="ctr" eaLnBrk="0" fontAlgn="base" hangingPunct="0">
              <a:spcBef>
                <a:spcPct val="0"/>
              </a:spcBef>
              <a:spcAft>
                <a:spcPct val="0"/>
              </a:spcAft>
            </a:pPr>
            <a:r>
              <a:rPr lang="en-US" sz="2800" b="1" dirty="0" smtClean="0">
                <a:solidFill>
                  <a:srgbClr val="FFFFFF"/>
                </a:solidFill>
              </a:rPr>
              <a:t>Problem: </a:t>
            </a:r>
            <a:r>
              <a:rPr lang="en-US" sz="2800" dirty="0" smtClean="0">
                <a:solidFill>
                  <a:srgbClr val="FFFFFF"/>
                </a:solidFill>
              </a:rPr>
              <a:t>Finding </a:t>
            </a:r>
            <a:r>
              <a:rPr lang="en-US" sz="2800" b="1" dirty="0" smtClean="0">
                <a:solidFill>
                  <a:srgbClr val="FFFFFF"/>
                </a:solidFill>
                <a:latin typeface="Times New Roman" pitchFamily="18" charset="0"/>
                <a:cs typeface="Times New Roman" pitchFamily="18" charset="0"/>
              </a:rPr>
              <a:t>y</a:t>
            </a:r>
            <a:r>
              <a:rPr lang="en-US" sz="2800" dirty="0" smtClean="0">
                <a:solidFill>
                  <a:srgbClr val="FFFFFF"/>
                </a:solidFill>
              </a:rPr>
              <a:t> requires ray-tracing</a:t>
            </a:r>
            <a:endParaRPr lang="en-US" sz="2800" dirty="0">
              <a:solidFill>
                <a:srgbClr val="FFFFFF"/>
              </a:solidFill>
            </a:endParaRPr>
          </a:p>
        </p:txBody>
      </p:sp>
      <p:cxnSp>
        <p:nvCxnSpPr>
          <p:cNvPr id="47" name="Straight Arrow Connector 36"/>
          <p:cNvCxnSpPr>
            <a:stCxn id="48" idx="0"/>
          </p:cNvCxnSpPr>
          <p:nvPr/>
        </p:nvCxnSpPr>
        <p:spPr bwMode="auto">
          <a:xfrm rot="16200000" flipV="1">
            <a:off x="3886200" y="4038600"/>
            <a:ext cx="2667000" cy="381000"/>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26</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Simplifying Assumptions</a:t>
            </a:r>
            <a:endParaRPr lang="en-US" dirty="0"/>
          </a:p>
        </p:txBody>
      </p:sp>
      <p:sp>
        <p:nvSpPr>
          <p:cNvPr id="22" name="Freeform 21"/>
          <p:cNvSpPr/>
          <p:nvPr/>
        </p:nvSpPr>
        <p:spPr>
          <a:xfrm rot="13340891">
            <a:off x="3616992" y="1705920"/>
            <a:ext cx="2394567" cy="870438"/>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 name="connsiteX0" fmla="*/ 663836 w 3777678"/>
              <a:gd name="connsiteY0" fmla="*/ 925973 h 1314104"/>
              <a:gd name="connsiteX1" fmla="*/ 254986 w 3777678"/>
              <a:gd name="connsiteY1" fmla="*/ 1181594 h 1314104"/>
              <a:gd name="connsiteX2" fmla="*/ 2193756 w 3777678"/>
              <a:gd name="connsiteY2" fmla="*/ 130916 h 1314104"/>
              <a:gd name="connsiteX3" fmla="*/ 3135588 w 3777678"/>
              <a:gd name="connsiteY3" fmla="*/ 396092 h 1314104"/>
              <a:gd name="connsiteX4" fmla="*/ 3777678 w 3777678"/>
              <a:gd name="connsiteY4" fmla="*/ 92905 h 131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678" h="1314104">
                <a:moveTo>
                  <a:pt x="663836" y="925973"/>
                </a:moveTo>
                <a:cubicBezTo>
                  <a:pt x="665247" y="925276"/>
                  <a:pt x="-1" y="1314104"/>
                  <a:pt x="254986" y="1181594"/>
                </a:cubicBezTo>
                <a:cubicBezTo>
                  <a:pt x="509973" y="1049085"/>
                  <a:pt x="1713656" y="261833"/>
                  <a:pt x="2193756" y="130916"/>
                </a:cubicBezTo>
                <a:cubicBezTo>
                  <a:pt x="2673856" y="-1"/>
                  <a:pt x="2871601" y="402427"/>
                  <a:pt x="3135588" y="396092"/>
                </a:cubicBezTo>
                <a:cubicBezTo>
                  <a:pt x="3399575" y="389757"/>
                  <a:pt x="3699954" y="109669"/>
                  <a:pt x="3777678" y="92905"/>
                </a:cubicBezTo>
              </a:path>
            </a:pathLst>
          </a:custGeom>
          <a:ln w="5715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 name="Oval 6"/>
          <p:cNvSpPr/>
          <p:nvPr/>
        </p:nvSpPr>
        <p:spPr>
          <a:xfrm>
            <a:off x="1409985" y="4661486"/>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 name="TextBox 9"/>
          <p:cNvSpPr txBox="1"/>
          <p:nvPr/>
        </p:nvSpPr>
        <p:spPr>
          <a:xfrm>
            <a:off x="1315559" y="4680555"/>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x</a:t>
            </a:r>
          </a:p>
        </p:txBody>
      </p:sp>
      <p:sp>
        <p:nvSpPr>
          <p:cNvPr id="11" name="TextBox 10"/>
          <p:cNvSpPr txBox="1"/>
          <p:nvPr/>
        </p:nvSpPr>
        <p:spPr>
          <a:xfrm>
            <a:off x="4038600" y="2158430"/>
            <a:ext cx="420238"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p</a:t>
            </a:r>
            <a:endParaRPr lang="en-US" sz="3600" i="1" baseline="-25000" dirty="0" smtClean="0">
              <a:solidFill>
                <a:srgbClr val="FFFFFF"/>
              </a:solidFill>
              <a:latin typeface="Times New Roman" pitchFamily="18" charset="0"/>
              <a:cs typeface="Times New Roman" pitchFamily="18" charset="0"/>
            </a:endParaRPr>
          </a:p>
        </p:txBody>
      </p:sp>
      <p:sp>
        <p:nvSpPr>
          <p:cNvPr id="12" name="TextBox 11"/>
          <p:cNvSpPr txBox="1"/>
          <p:nvPr/>
        </p:nvSpPr>
        <p:spPr>
          <a:xfrm>
            <a:off x="2454771" y="3505200"/>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l</a:t>
            </a:r>
          </a:p>
        </p:txBody>
      </p:sp>
      <p:sp>
        <p:nvSpPr>
          <p:cNvPr id="18" name="Freeform 17"/>
          <p:cNvSpPr/>
          <p:nvPr/>
        </p:nvSpPr>
        <p:spPr>
          <a:xfrm>
            <a:off x="777918" y="4676552"/>
            <a:ext cx="1586884" cy="208660"/>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3" name="Oval 22"/>
          <p:cNvSpPr/>
          <p:nvPr/>
        </p:nvSpPr>
        <p:spPr>
          <a:xfrm>
            <a:off x="4386757" y="2261100"/>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2" name="Skupina 36"/>
          <p:cNvGrpSpPr/>
          <p:nvPr/>
        </p:nvGrpSpPr>
        <p:grpSpPr>
          <a:xfrm>
            <a:off x="838200" y="1437153"/>
            <a:ext cx="4337401" cy="1617862"/>
            <a:chOff x="896383" y="1437153"/>
            <a:chExt cx="4337401" cy="1617862"/>
          </a:xfrm>
        </p:grpSpPr>
        <p:sp>
          <p:nvSpPr>
            <p:cNvPr id="9" name="Oval 8"/>
            <p:cNvSpPr/>
            <p:nvPr/>
          </p:nvSpPr>
          <p:spPr>
            <a:xfrm>
              <a:off x="3609351" y="1500497"/>
              <a:ext cx="1624433" cy="1554518"/>
            </a:xfrm>
            <a:prstGeom prst="ellipse">
              <a:avLst/>
            </a:prstGeom>
            <a:solidFill>
              <a:schemeClr val="accent1">
                <a:lumMod val="60000"/>
                <a:lumOff val="40000"/>
                <a:alpha val="1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6" name="Straight Connector 25"/>
            <p:cNvCxnSpPr/>
            <p:nvPr/>
          </p:nvCxnSpPr>
          <p:spPr bwMode="auto">
            <a:xfrm flipV="1">
              <a:off x="3614638" y="2265979"/>
              <a:ext cx="728762" cy="210186"/>
            </a:xfrm>
            <a:prstGeom prst="line">
              <a:avLst/>
            </a:prstGeom>
            <a:solidFill>
              <a:schemeClr val="accent1"/>
            </a:solidFill>
            <a:ln w="19050" cap="flat" cmpd="sng" algn="ctr">
              <a:solidFill>
                <a:srgbClr val="FFFF00"/>
              </a:solidFill>
              <a:prstDash val="sysDash"/>
              <a:round/>
              <a:headEnd type="arrow" w="med" len="med"/>
              <a:tailEnd type="arrow" w="med" len="med"/>
            </a:ln>
            <a:effectLst/>
          </p:spPr>
        </p:cxnSp>
        <p:sp>
          <p:nvSpPr>
            <p:cNvPr id="27" name="TextBox 26"/>
            <p:cNvSpPr txBox="1"/>
            <p:nvPr/>
          </p:nvSpPr>
          <p:spPr>
            <a:xfrm>
              <a:off x="896383" y="1437153"/>
              <a:ext cx="2207900" cy="400110"/>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Non-zero radius (r)</a:t>
              </a:r>
              <a:endParaRPr lang="en-US" sz="2000" dirty="0">
                <a:solidFill>
                  <a:srgbClr val="FFFFFF"/>
                </a:solidFill>
              </a:endParaRPr>
            </a:p>
          </p:txBody>
        </p:sp>
        <p:cxnSp>
          <p:nvCxnSpPr>
            <p:cNvPr id="30" name="Straight Arrow Connector 29"/>
            <p:cNvCxnSpPr/>
            <p:nvPr/>
          </p:nvCxnSpPr>
          <p:spPr bwMode="auto">
            <a:xfrm>
              <a:off x="2909468" y="1631968"/>
              <a:ext cx="1039011" cy="6493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31" name="AutoShape 12"/>
          <p:cNvSpPr>
            <a:spLocks noChangeAspect="1" noChangeArrowheads="1"/>
          </p:cNvSpPr>
          <p:nvPr/>
        </p:nvSpPr>
        <p:spPr bwMode="auto">
          <a:xfrm>
            <a:off x="4193568" y="2042379"/>
            <a:ext cx="403494" cy="40349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cxnSp>
        <p:nvCxnSpPr>
          <p:cNvPr id="33" name="Straight Arrow Connector 5"/>
          <p:cNvCxnSpPr/>
          <p:nvPr/>
        </p:nvCxnSpPr>
        <p:spPr>
          <a:xfrm flipV="1">
            <a:off x="1435476" y="3862613"/>
            <a:ext cx="1004979" cy="817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Skupina 38"/>
          <p:cNvGrpSpPr/>
          <p:nvPr/>
        </p:nvGrpSpPr>
        <p:grpSpPr>
          <a:xfrm>
            <a:off x="506753" y="1066800"/>
            <a:ext cx="5665447" cy="3615548"/>
            <a:chOff x="506753" y="1066800"/>
            <a:chExt cx="5665447" cy="3615548"/>
          </a:xfrm>
        </p:grpSpPr>
        <p:cxnSp>
          <p:nvCxnSpPr>
            <p:cNvPr id="6" name="Straight Arrow Connector 5"/>
            <p:cNvCxnSpPr>
              <a:stCxn id="7" idx="7"/>
            </p:cNvCxnSpPr>
            <p:nvPr/>
          </p:nvCxnSpPr>
          <p:spPr>
            <a:xfrm rot="5400000" flipH="1" flipV="1">
              <a:off x="1637158" y="3795305"/>
              <a:ext cx="673599" cy="1068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1"/>
            </p:cNvCxnSpPr>
            <p:nvPr/>
          </p:nvCxnSpPr>
          <p:spPr>
            <a:xfrm flipV="1">
              <a:off x="1432053" y="1066800"/>
              <a:ext cx="2835147" cy="36155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1432054" y="2282213"/>
              <a:ext cx="4740146" cy="2400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9000" y="3505200"/>
              <a:ext cx="656155" cy="508570"/>
            </a:xfrm>
            <a:prstGeom prst="rect">
              <a:avLst/>
            </a:prstGeom>
            <a:noFill/>
          </p:spPr>
          <p:txBody>
            <a:bodyPr wrap="square" rtlCol="0">
              <a:spAutoFit/>
            </a:bodyPr>
            <a:lstStyle/>
            <a:p>
              <a:pPr eaLnBrk="0" fontAlgn="base" hangingPunct="0">
                <a:spcBef>
                  <a:spcPct val="0"/>
                </a:spcBef>
                <a:spcAft>
                  <a:spcPct val="0"/>
                </a:spcAft>
              </a:pPr>
              <a:r>
                <a:rPr lang="el-GR" sz="3600" dirty="0" smtClean="0">
                  <a:solidFill>
                    <a:srgbClr val="FFFFFF"/>
                  </a:solidFill>
                  <a:latin typeface="Times New Roman" pitchFamily="18" charset="0"/>
                  <a:cs typeface="Times New Roman" pitchFamily="18" charset="0"/>
                </a:rPr>
                <a:t>Ω</a:t>
              </a:r>
              <a:endParaRPr lang="en-US" sz="3600" i="1" baseline="-25000" dirty="0" smtClean="0">
                <a:solidFill>
                  <a:srgbClr val="FFFFFF"/>
                </a:solidFill>
                <a:latin typeface="Times New Roman" pitchFamily="18" charset="0"/>
                <a:cs typeface="Times New Roman" pitchFamily="18" charset="0"/>
              </a:endParaRPr>
            </a:p>
          </p:txBody>
        </p:sp>
        <p:sp>
          <p:nvSpPr>
            <p:cNvPr id="28" name="TextBox 27"/>
            <p:cNvSpPr txBox="1"/>
            <p:nvPr/>
          </p:nvSpPr>
          <p:spPr>
            <a:xfrm>
              <a:off x="506753" y="2216412"/>
              <a:ext cx="2142961" cy="613753"/>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Integration over</a:t>
              </a:r>
            </a:p>
            <a:p>
              <a:pPr algn="ctr" eaLnBrk="0" fontAlgn="base" hangingPunct="0">
                <a:spcBef>
                  <a:spcPct val="0"/>
                </a:spcBef>
                <a:spcAft>
                  <a:spcPct val="0"/>
                </a:spcAft>
              </a:pPr>
              <a:r>
                <a:rPr lang="en-US" sz="2000" dirty="0" smtClean="0">
                  <a:solidFill>
                    <a:srgbClr val="FFFFFF"/>
                  </a:solidFill>
                </a:rPr>
                <a:t>non-zero solid angle</a:t>
              </a:r>
              <a:endParaRPr lang="en-US" sz="2000" dirty="0">
                <a:solidFill>
                  <a:srgbClr val="FFFFFF"/>
                </a:solidFill>
              </a:endParaRPr>
            </a:p>
          </p:txBody>
        </p:sp>
        <p:cxnSp>
          <p:nvCxnSpPr>
            <p:cNvPr id="32" name="Straight Arrow Connector 31"/>
            <p:cNvCxnSpPr/>
            <p:nvPr/>
          </p:nvCxnSpPr>
          <p:spPr bwMode="auto">
            <a:xfrm rot="16200000" flipH="1">
              <a:off x="2584777" y="2800855"/>
              <a:ext cx="454568" cy="454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5"/>
            <p:cNvCxnSpPr/>
            <p:nvPr/>
          </p:nvCxnSpPr>
          <p:spPr>
            <a:xfrm flipV="1">
              <a:off x="1435476" y="3781177"/>
              <a:ext cx="899380" cy="899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4" name="Straight Arrow Connector 29"/>
          <p:cNvCxnSpPr/>
          <p:nvPr/>
        </p:nvCxnSpPr>
        <p:spPr bwMode="auto">
          <a:xfrm flipV="1">
            <a:off x="1482726" y="2438400"/>
            <a:ext cx="3470276" cy="22112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6" name="TextBox 9"/>
          <p:cNvSpPr txBox="1"/>
          <p:nvPr/>
        </p:nvSpPr>
        <p:spPr>
          <a:xfrm>
            <a:off x="4701744" y="2261286"/>
            <a:ext cx="232062" cy="646331"/>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y</a:t>
            </a:r>
          </a:p>
        </p:txBody>
      </p:sp>
      <p:sp>
        <p:nvSpPr>
          <p:cNvPr id="57" name="Oval 22"/>
          <p:cNvSpPr/>
          <p:nvPr/>
        </p:nvSpPr>
        <p:spPr>
          <a:xfrm>
            <a:off x="4932172" y="2418468"/>
            <a:ext cx="20828" cy="1993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36" name="Zástupný symbol pro obsah 1"/>
          <p:cNvSpPr>
            <a:spLocks noGrp="1"/>
          </p:cNvSpPr>
          <p:nvPr>
            <p:ph idx="1"/>
          </p:nvPr>
        </p:nvSpPr>
        <p:spPr>
          <a:xfrm>
            <a:off x="4953000" y="3352800"/>
            <a:ext cx="3733800" cy="2209801"/>
          </a:xfrm>
        </p:spPr>
        <p:txBody>
          <a:bodyPr/>
          <a:lstStyle/>
          <a:p>
            <a:r>
              <a:rPr lang="en-US" dirty="0" smtClean="0"/>
              <a:t>Constant in </a:t>
            </a:r>
            <a:r>
              <a:rPr lang="el-GR" dirty="0" smtClean="0">
                <a:latin typeface="Times New Roman" pitchFamily="18" charset="0"/>
                <a:cs typeface="Times New Roman" pitchFamily="18" charset="0"/>
              </a:rPr>
              <a:t>Ω</a:t>
            </a:r>
            <a:r>
              <a:rPr lang="en-US" dirty="0" smtClean="0">
                <a:latin typeface="Times New Roman" pitchFamily="18" charset="0"/>
                <a:cs typeface="Times New Roman" pitchFamily="18" charset="0"/>
              </a:rPr>
              <a:t>: </a:t>
            </a:r>
            <a:endParaRPr lang="en-US" dirty="0" smtClean="0"/>
          </a:p>
          <a:p>
            <a:pPr lvl="1"/>
            <a:r>
              <a:rPr lang="en-US" dirty="0" smtClean="0"/>
              <a:t>Visibility</a:t>
            </a:r>
          </a:p>
          <a:p>
            <a:pPr lvl="1"/>
            <a:r>
              <a:rPr lang="en-US" dirty="0" smtClean="0"/>
              <a:t>Surface normal</a:t>
            </a:r>
          </a:p>
          <a:p>
            <a:pPr lvl="1"/>
            <a:r>
              <a:rPr lang="en-US" dirty="0" smtClean="0"/>
              <a:t>Light BRDF</a:t>
            </a:r>
            <a:endParaRPr lang="cs-CZ" dirty="0"/>
          </a:p>
        </p:txBody>
      </p:sp>
      <p:sp>
        <p:nvSpPr>
          <p:cNvPr id="37" name="Zástupný symbol pro obsah 1"/>
          <p:cNvSpPr txBox="1">
            <a:spLocks/>
          </p:cNvSpPr>
          <p:nvPr/>
        </p:nvSpPr>
        <p:spPr bwMode="auto">
          <a:xfrm>
            <a:off x="4953000" y="5486400"/>
            <a:ext cx="3733800" cy="1143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100" b="0" i="0" u="none" strike="noStrike" kern="0" cap="none" spc="0" normalizeH="0" baseline="0" noProof="0" dirty="0" smtClean="0">
                <a:ln>
                  <a:noFill/>
                </a:ln>
                <a:solidFill>
                  <a:schemeClr val="tx1"/>
                </a:solidFill>
                <a:effectLst/>
                <a:uLnTx/>
                <a:uFillTx/>
                <a:latin typeface="+mn-lt"/>
                <a:ea typeface="+mn-ea"/>
                <a:cs typeface="+mn-cs"/>
              </a:rPr>
              <a:t>Taken from </a:t>
            </a:r>
            <a:r>
              <a:rPr kumimoji="0" lang="en-US" sz="3100" b="1" i="0" u="none" strike="noStrike" kern="0" cap="none" spc="0" normalizeH="0" baseline="0" noProof="0" dirty="0" smtClean="0">
                <a:ln>
                  <a:noFill/>
                </a:ln>
                <a:solidFill>
                  <a:schemeClr val="tx1"/>
                </a:solidFill>
                <a:effectLst/>
                <a:uLnTx/>
                <a:uFillTx/>
                <a:latin typeface="Times New Roman" pitchFamily="18" charset="0"/>
                <a:ea typeface="+mn-ea"/>
                <a:cs typeface="Times New Roman" pitchFamily="18" charset="0"/>
              </a:rPr>
              <a:t>p, </a:t>
            </a:r>
            <a:r>
              <a:rPr kumimoji="0" lang="en-US" sz="3100" b="0" i="0" u="none" strike="noStrike" kern="0" cap="none" spc="0" normalizeH="0" baseline="0" noProof="0" dirty="0" smtClean="0">
                <a:ln>
                  <a:noFill/>
                </a:ln>
                <a:solidFill>
                  <a:schemeClr val="tx1"/>
                </a:solidFill>
                <a:effectLst/>
                <a:uLnTx/>
                <a:uFillTx/>
                <a:latin typeface="+mn-lt"/>
                <a:ea typeface="+mn-ea"/>
                <a:cs typeface="+mn-cs"/>
              </a:rPr>
              <a:t>the light location</a:t>
            </a:r>
            <a:endParaRPr kumimoji="0" lang="cs-CZ" sz="31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27</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Light Contribution Updated</a:t>
            </a:r>
            <a:endParaRPr lang="en-US" dirty="0"/>
          </a:p>
        </p:txBody>
      </p:sp>
      <p:sp>
        <p:nvSpPr>
          <p:cNvPr id="22" name="Freeform 21"/>
          <p:cNvSpPr/>
          <p:nvPr/>
        </p:nvSpPr>
        <p:spPr>
          <a:xfrm rot="13340891">
            <a:off x="3616992" y="1705920"/>
            <a:ext cx="2394567" cy="870438"/>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 name="connsiteX0" fmla="*/ 663836 w 3777678"/>
              <a:gd name="connsiteY0" fmla="*/ 925973 h 1314104"/>
              <a:gd name="connsiteX1" fmla="*/ 254986 w 3777678"/>
              <a:gd name="connsiteY1" fmla="*/ 1181594 h 1314104"/>
              <a:gd name="connsiteX2" fmla="*/ 2193756 w 3777678"/>
              <a:gd name="connsiteY2" fmla="*/ 130916 h 1314104"/>
              <a:gd name="connsiteX3" fmla="*/ 3135588 w 3777678"/>
              <a:gd name="connsiteY3" fmla="*/ 396092 h 1314104"/>
              <a:gd name="connsiteX4" fmla="*/ 3777678 w 3777678"/>
              <a:gd name="connsiteY4" fmla="*/ 92905 h 131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678" h="1314104">
                <a:moveTo>
                  <a:pt x="663836" y="925973"/>
                </a:moveTo>
                <a:cubicBezTo>
                  <a:pt x="665247" y="925276"/>
                  <a:pt x="-1" y="1314104"/>
                  <a:pt x="254986" y="1181594"/>
                </a:cubicBezTo>
                <a:cubicBezTo>
                  <a:pt x="509973" y="1049085"/>
                  <a:pt x="1713656" y="261833"/>
                  <a:pt x="2193756" y="130916"/>
                </a:cubicBezTo>
                <a:cubicBezTo>
                  <a:pt x="2673856" y="-1"/>
                  <a:pt x="2871601" y="402427"/>
                  <a:pt x="3135588" y="396092"/>
                </a:cubicBezTo>
                <a:cubicBezTo>
                  <a:pt x="3399575" y="389757"/>
                  <a:pt x="3699954" y="109669"/>
                  <a:pt x="3777678" y="92905"/>
                </a:cubicBezTo>
              </a:path>
            </a:pathLst>
          </a:custGeom>
          <a:ln w="5715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 name="Oval 6"/>
          <p:cNvSpPr/>
          <p:nvPr/>
        </p:nvSpPr>
        <p:spPr>
          <a:xfrm>
            <a:off x="1409985" y="4661486"/>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0" name="TextBox 9"/>
          <p:cNvSpPr txBox="1"/>
          <p:nvPr/>
        </p:nvSpPr>
        <p:spPr>
          <a:xfrm>
            <a:off x="1315559" y="4680555"/>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x</a:t>
            </a:r>
          </a:p>
        </p:txBody>
      </p:sp>
      <p:sp>
        <p:nvSpPr>
          <p:cNvPr id="11" name="TextBox 10"/>
          <p:cNvSpPr txBox="1"/>
          <p:nvPr/>
        </p:nvSpPr>
        <p:spPr>
          <a:xfrm>
            <a:off x="4038600" y="2158430"/>
            <a:ext cx="420238"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p</a:t>
            </a:r>
            <a:endParaRPr lang="en-US" sz="3600" i="1" baseline="-25000" dirty="0" smtClean="0">
              <a:solidFill>
                <a:srgbClr val="FFFFFF"/>
              </a:solidFill>
              <a:latin typeface="Times New Roman" pitchFamily="18" charset="0"/>
              <a:cs typeface="Times New Roman" pitchFamily="18" charset="0"/>
            </a:endParaRPr>
          </a:p>
        </p:txBody>
      </p:sp>
      <p:sp>
        <p:nvSpPr>
          <p:cNvPr id="12" name="TextBox 11"/>
          <p:cNvSpPr txBox="1"/>
          <p:nvPr/>
        </p:nvSpPr>
        <p:spPr>
          <a:xfrm>
            <a:off x="2454771" y="3505200"/>
            <a:ext cx="232062" cy="508570"/>
          </a:xfrm>
          <a:prstGeom prst="rect">
            <a:avLst/>
          </a:prstGeom>
          <a:noFill/>
        </p:spPr>
        <p:txBody>
          <a:bodyPr wrap="square" rtlCol="0">
            <a:spAutoFit/>
          </a:bodyPr>
          <a:lstStyle/>
          <a:p>
            <a:pPr eaLnBrk="0" fontAlgn="base" hangingPunct="0">
              <a:spcBef>
                <a:spcPct val="0"/>
              </a:spcBef>
              <a:spcAft>
                <a:spcPct val="0"/>
              </a:spcAft>
            </a:pPr>
            <a:r>
              <a:rPr lang="en-US" sz="3600" b="1" dirty="0" smtClean="0">
                <a:solidFill>
                  <a:srgbClr val="FFFFFF"/>
                </a:solidFill>
                <a:latin typeface="Times New Roman" pitchFamily="18" charset="0"/>
                <a:cs typeface="Times New Roman" pitchFamily="18" charset="0"/>
              </a:rPr>
              <a:t>l</a:t>
            </a:r>
          </a:p>
        </p:txBody>
      </p:sp>
      <p:sp>
        <p:nvSpPr>
          <p:cNvPr id="18" name="Freeform 17"/>
          <p:cNvSpPr/>
          <p:nvPr/>
        </p:nvSpPr>
        <p:spPr>
          <a:xfrm>
            <a:off x="777918" y="4676552"/>
            <a:ext cx="1586884" cy="208660"/>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3" name="Oval 22"/>
          <p:cNvSpPr/>
          <p:nvPr/>
        </p:nvSpPr>
        <p:spPr>
          <a:xfrm>
            <a:off x="4386757" y="2261100"/>
            <a:ext cx="34810" cy="33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nvGrpSpPr>
          <p:cNvPr id="2" name="Skupina 36"/>
          <p:cNvGrpSpPr/>
          <p:nvPr/>
        </p:nvGrpSpPr>
        <p:grpSpPr>
          <a:xfrm>
            <a:off x="838200" y="1437153"/>
            <a:ext cx="4337401" cy="1617862"/>
            <a:chOff x="896383" y="1437153"/>
            <a:chExt cx="4337401" cy="1617862"/>
          </a:xfrm>
        </p:grpSpPr>
        <p:sp>
          <p:nvSpPr>
            <p:cNvPr id="9" name="Oval 8"/>
            <p:cNvSpPr/>
            <p:nvPr/>
          </p:nvSpPr>
          <p:spPr>
            <a:xfrm>
              <a:off x="3609351" y="1500497"/>
              <a:ext cx="1624433" cy="1554518"/>
            </a:xfrm>
            <a:prstGeom prst="ellipse">
              <a:avLst/>
            </a:prstGeom>
            <a:solidFill>
              <a:schemeClr val="accent1">
                <a:lumMod val="60000"/>
                <a:lumOff val="40000"/>
                <a:alpha val="1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6" name="Straight Connector 25"/>
            <p:cNvCxnSpPr/>
            <p:nvPr/>
          </p:nvCxnSpPr>
          <p:spPr bwMode="auto">
            <a:xfrm flipV="1">
              <a:off x="3614638" y="2265979"/>
              <a:ext cx="728762" cy="210186"/>
            </a:xfrm>
            <a:prstGeom prst="line">
              <a:avLst/>
            </a:prstGeom>
            <a:solidFill>
              <a:schemeClr val="accent1"/>
            </a:solidFill>
            <a:ln w="19050" cap="flat" cmpd="sng" algn="ctr">
              <a:solidFill>
                <a:srgbClr val="FFFF00"/>
              </a:solidFill>
              <a:prstDash val="sysDash"/>
              <a:round/>
              <a:headEnd type="arrow" w="med" len="med"/>
              <a:tailEnd type="arrow" w="med" len="med"/>
            </a:ln>
            <a:effectLst/>
          </p:spPr>
        </p:cxnSp>
        <p:sp>
          <p:nvSpPr>
            <p:cNvPr id="27" name="TextBox 26"/>
            <p:cNvSpPr txBox="1"/>
            <p:nvPr/>
          </p:nvSpPr>
          <p:spPr>
            <a:xfrm>
              <a:off x="896383" y="1437153"/>
              <a:ext cx="2207900" cy="400110"/>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Non-zero radius (r)</a:t>
              </a:r>
              <a:endParaRPr lang="en-US" sz="2000" dirty="0">
                <a:solidFill>
                  <a:srgbClr val="FFFFFF"/>
                </a:solidFill>
              </a:endParaRPr>
            </a:p>
          </p:txBody>
        </p:sp>
        <p:cxnSp>
          <p:nvCxnSpPr>
            <p:cNvPr id="30" name="Straight Arrow Connector 29"/>
            <p:cNvCxnSpPr/>
            <p:nvPr/>
          </p:nvCxnSpPr>
          <p:spPr bwMode="auto">
            <a:xfrm>
              <a:off x="2909468" y="1631968"/>
              <a:ext cx="1039011" cy="6493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31" name="AutoShape 12"/>
          <p:cNvSpPr>
            <a:spLocks noChangeAspect="1" noChangeArrowheads="1"/>
          </p:cNvSpPr>
          <p:nvPr/>
        </p:nvSpPr>
        <p:spPr bwMode="auto">
          <a:xfrm>
            <a:off x="4193568" y="2042379"/>
            <a:ext cx="403494" cy="403494"/>
          </a:xfrm>
          <a:prstGeom prst="sun">
            <a:avLst>
              <a:gd name="adj" fmla="val 33014"/>
            </a:avLst>
          </a:prstGeom>
          <a:solidFill>
            <a:srgbClr val="FFD72D"/>
          </a:solidFill>
          <a:ln w="9525">
            <a:solidFill>
              <a:schemeClr val="tx1"/>
            </a:solidFill>
            <a:miter lim="800000"/>
            <a:headEnd/>
            <a:tailEnd/>
          </a:ln>
          <a:effectLst/>
        </p:spPr>
        <p:txBody>
          <a:bodyPr wrap="none" anchor="ctr"/>
          <a:lstStyle/>
          <a:p>
            <a:endParaRPr lang="en-US"/>
          </a:p>
        </p:txBody>
      </p:sp>
      <p:cxnSp>
        <p:nvCxnSpPr>
          <p:cNvPr id="33" name="Straight Arrow Connector 5"/>
          <p:cNvCxnSpPr/>
          <p:nvPr/>
        </p:nvCxnSpPr>
        <p:spPr>
          <a:xfrm flipV="1">
            <a:off x="1435476" y="3862613"/>
            <a:ext cx="1004979" cy="817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Skupina 38"/>
          <p:cNvGrpSpPr/>
          <p:nvPr/>
        </p:nvGrpSpPr>
        <p:grpSpPr>
          <a:xfrm>
            <a:off x="506753" y="1066800"/>
            <a:ext cx="5665447" cy="3615548"/>
            <a:chOff x="506753" y="1066800"/>
            <a:chExt cx="5665447" cy="3615548"/>
          </a:xfrm>
        </p:grpSpPr>
        <p:cxnSp>
          <p:nvCxnSpPr>
            <p:cNvPr id="6" name="Straight Arrow Connector 5"/>
            <p:cNvCxnSpPr>
              <a:stCxn id="7" idx="7"/>
            </p:cNvCxnSpPr>
            <p:nvPr/>
          </p:nvCxnSpPr>
          <p:spPr>
            <a:xfrm rot="5400000" flipH="1" flipV="1">
              <a:off x="1637158" y="3795305"/>
              <a:ext cx="673599" cy="10685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1"/>
            </p:cNvCxnSpPr>
            <p:nvPr/>
          </p:nvCxnSpPr>
          <p:spPr>
            <a:xfrm flipV="1">
              <a:off x="1432053" y="1066800"/>
              <a:ext cx="2835147" cy="36155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1"/>
            </p:cNvCxnSpPr>
            <p:nvPr/>
          </p:nvCxnSpPr>
          <p:spPr>
            <a:xfrm flipV="1">
              <a:off x="1432054" y="2282213"/>
              <a:ext cx="4740146" cy="2400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29000" y="3505200"/>
              <a:ext cx="656155" cy="508570"/>
            </a:xfrm>
            <a:prstGeom prst="rect">
              <a:avLst/>
            </a:prstGeom>
            <a:noFill/>
          </p:spPr>
          <p:txBody>
            <a:bodyPr wrap="square" rtlCol="0">
              <a:spAutoFit/>
            </a:bodyPr>
            <a:lstStyle/>
            <a:p>
              <a:pPr eaLnBrk="0" fontAlgn="base" hangingPunct="0">
                <a:spcBef>
                  <a:spcPct val="0"/>
                </a:spcBef>
                <a:spcAft>
                  <a:spcPct val="0"/>
                </a:spcAft>
              </a:pPr>
              <a:r>
                <a:rPr lang="el-GR" sz="3600" dirty="0" smtClean="0">
                  <a:solidFill>
                    <a:srgbClr val="FFFFFF"/>
                  </a:solidFill>
                  <a:latin typeface="Times New Roman" pitchFamily="18" charset="0"/>
                  <a:cs typeface="Times New Roman" pitchFamily="18" charset="0"/>
                </a:rPr>
                <a:t>Ω</a:t>
              </a:r>
              <a:endParaRPr lang="en-US" sz="3600" i="1" baseline="-25000" dirty="0" smtClean="0">
                <a:solidFill>
                  <a:srgbClr val="FFFFFF"/>
                </a:solidFill>
                <a:latin typeface="Times New Roman" pitchFamily="18" charset="0"/>
                <a:cs typeface="Times New Roman" pitchFamily="18" charset="0"/>
              </a:endParaRPr>
            </a:p>
          </p:txBody>
        </p:sp>
        <p:sp>
          <p:nvSpPr>
            <p:cNvPr id="28" name="TextBox 27"/>
            <p:cNvSpPr txBox="1"/>
            <p:nvPr/>
          </p:nvSpPr>
          <p:spPr>
            <a:xfrm>
              <a:off x="506753" y="2216412"/>
              <a:ext cx="2142961" cy="613753"/>
            </a:xfrm>
            <a:prstGeom prst="rect">
              <a:avLst/>
            </a:prstGeom>
            <a:noFill/>
          </p:spPr>
          <p:txBody>
            <a:bodyPr wrap="square" rtlCol="0">
              <a:spAutoFit/>
            </a:bodyPr>
            <a:lstStyle/>
            <a:p>
              <a:pPr algn="ctr" eaLnBrk="0" fontAlgn="base" hangingPunct="0">
                <a:spcBef>
                  <a:spcPct val="0"/>
                </a:spcBef>
                <a:spcAft>
                  <a:spcPct val="0"/>
                </a:spcAft>
              </a:pPr>
              <a:r>
                <a:rPr lang="en-US" sz="2000" dirty="0" smtClean="0">
                  <a:solidFill>
                    <a:srgbClr val="FFFFFF"/>
                  </a:solidFill>
                </a:rPr>
                <a:t>Integration over</a:t>
              </a:r>
            </a:p>
            <a:p>
              <a:pPr algn="ctr" eaLnBrk="0" fontAlgn="base" hangingPunct="0">
                <a:spcBef>
                  <a:spcPct val="0"/>
                </a:spcBef>
                <a:spcAft>
                  <a:spcPct val="0"/>
                </a:spcAft>
              </a:pPr>
              <a:r>
                <a:rPr lang="en-US" sz="2000" dirty="0" smtClean="0">
                  <a:solidFill>
                    <a:srgbClr val="FFFFFF"/>
                  </a:solidFill>
                </a:rPr>
                <a:t>non-zero solid angle</a:t>
              </a:r>
              <a:endParaRPr lang="en-US" sz="2000" dirty="0">
                <a:solidFill>
                  <a:srgbClr val="FFFFFF"/>
                </a:solidFill>
              </a:endParaRPr>
            </a:p>
          </p:txBody>
        </p:sp>
        <p:cxnSp>
          <p:nvCxnSpPr>
            <p:cNvPr id="32" name="Straight Arrow Connector 31"/>
            <p:cNvCxnSpPr/>
            <p:nvPr/>
          </p:nvCxnSpPr>
          <p:spPr bwMode="auto">
            <a:xfrm rot="16200000" flipH="1">
              <a:off x="2584777" y="2800855"/>
              <a:ext cx="454568" cy="454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5"/>
            <p:cNvCxnSpPr/>
            <p:nvPr/>
          </p:nvCxnSpPr>
          <p:spPr>
            <a:xfrm flipV="1">
              <a:off x="1435476" y="3781177"/>
              <a:ext cx="899380" cy="899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7889" name="Picture 1"/>
          <p:cNvPicPr>
            <a:picLocks noChangeAspect="1" noChangeArrowheads="1"/>
          </p:cNvPicPr>
          <p:nvPr/>
        </p:nvPicPr>
        <p:blipFill>
          <a:blip r:embed="rId3" cstate="print"/>
          <a:srcRect/>
          <a:stretch>
            <a:fillRect/>
          </a:stretch>
        </p:blipFill>
        <p:spPr bwMode="auto">
          <a:xfrm>
            <a:off x="781050" y="5363189"/>
            <a:ext cx="8286750" cy="1113811"/>
          </a:xfrm>
          <a:prstGeom prst="rect">
            <a:avLst/>
          </a:prstGeom>
          <a:noFill/>
          <a:ln w="9525">
            <a:noFill/>
            <a:miter lim="800000"/>
            <a:headEnd/>
            <a:tailEnd/>
          </a:ln>
          <a:effectLst/>
        </p:spPr>
      </p:pic>
      <p:sp>
        <p:nvSpPr>
          <p:cNvPr id="36" name="Obdélník 35"/>
          <p:cNvSpPr/>
          <p:nvPr/>
        </p:nvSpPr>
        <p:spPr bwMode="auto">
          <a:xfrm>
            <a:off x="685800" y="5334000"/>
            <a:ext cx="9906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7" name="Obdélník 36"/>
          <p:cNvSpPr/>
          <p:nvPr/>
        </p:nvSpPr>
        <p:spPr bwMode="auto">
          <a:xfrm>
            <a:off x="2209800" y="5334000"/>
            <a:ext cx="2362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8" name="Obdélník 37"/>
          <p:cNvSpPr/>
          <p:nvPr/>
        </p:nvSpPr>
        <p:spPr bwMode="auto">
          <a:xfrm>
            <a:off x="4648200" y="5334000"/>
            <a:ext cx="1143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9" name="Obdélník 38"/>
          <p:cNvSpPr/>
          <p:nvPr/>
        </p:nvSpPr>
        <p:spPr bwMode="auto">
          <a:xfrm>
            <a:off x="5867400" y="5334000"/>
            <a:ext cx="2743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44" name="Rounded Rectangle 20"/>
          <p:cNvSpPr/>
          <p:nvPr/>
        </p:nvSpPr>
        <p:spPr bwMode="auto">
          <a:xfrm>
            <a:off x="2209800" y="5562600"/>
            <a:ext cx="23622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45" name="Straight Arrow Connector 26"/>
          <p:cNvCxnSpPr/>
          <p:nvPr/>
        </p:nvCxnSpPr>
        <p:spPr bwMode="auto">
          <a:xfrm rot="10800000">
            <a:off x="1752600" y="4876800"/>
            <a:ext cx="1447802"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9" name="Straight Arrow Connector 26"/>
          <p:cNvCxnSpPr/>
          <p:nvPr/>
        </p:nvCxnSpPr>
        <p:spPr bwMode="auto">
          <a:xfrm rot="16200000" flipV="1">
            <a:off x="3390901" y="3619499"/>
            <a:ext cx="2971800" cy="7620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Rounded Rectangle 20"/>
          <p:cNvSpPr/>
          <p:nvPr/>
        </p:nvSpPr>
        <p:spPr bwMode="auto">
          <a:xfrm>
            <a:off x="5867400" y="5562600"/>
            <a:ext cx="27432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cxnSp>
        <p:nvCxnSpPr>
          <p:cNvPr id="52" name="Straight Arrow Connector 26"/>
          <p:cNvCxnSpPr/>
          <p:nvPr/>
        </p:nvCxnSpPr>
        <p:spPr bwMode="auto">
          <a:xfrm rot="16200000" flipV="1">
            <a:off x="4800601" y="3047999"/>
            <a:ext cx="2895600" cy="19812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2404" name="Picture 4"/>
          <p:cNvPicPr>
            <a:picLocks noChangeAspect="1" noChangeArrowheads="1"/>
          </p:cNvPicPr>
          <p:nvPr/>
        </p:nvPicPr>
        <p:blipFill>
          <a:blip r:embed="rId4" cstate="print"/>
          <a:srcRect/>
          <a:stretch>
            <a:fillRect/>
          </a:stretch>
        </p:blipFill>
        <p:spPr bwMode="auto">
          <a:xfrm>
            <a:off x="304800" y="5562600"/>
            <a:ext cx="505206" cy="624078"/>
          </a:xfrm>
          <a:prstGeom prst="rect">
            <a:avLst/>
          </a:prstGeom>
          <a:noFill/>
          <a:ln w="9525">
            <a:noFill/>
            <a:miter lim="800000"/>
            <a:headEnd/>
            <a:tailEnd/>
          </a:ln>
          <a:effectLst/>
        </p:spPr>
      </p:pic>
      <p:pic>
        <p:nvPicPr>
          <p:cNvPr id="102405" name="Picture 5"/>
          <p:cNvPicPr>
            <a:picLocks noChangeAspect="1" noChangeArrowheads="1"/>
          </p:cNvPicPr>
          <p:nvPr/>
        </p:nvPicPr>
        <p:blipFill>
          <a:blip r:embed="rId5" cstate="print"/>
          <a:srcRect/>
          <a:stretch>
            <a:fillRect/>
          </a:stretch>
        </p:blipFill>
        <p:spPr bwMode="auto">
          <a:xfrm>
            <a:off x="4648184" y="5527344"/>
            <a:ext cx="1136714" cy="765239"/>
          </a:xfrm>
          <a:prstGeom prst="rect">
            <a:avLst/>
          </a:prstGeom>
          <a:noFill/>
          <a:ln w="9525">
            <a:noFill/>
            <a:miter lim="800000"/>
            <a:headEnd/>
            <a:tailEnd/>
          </a:ln>
          <a:effectLst/>
        </p:spPr>
      </p:pic>
      <p:sp>
        <p:nvSpPr>
          <p:cNvPr id="48" name="Rounded Rectangle 20"/>
          <p:cNvSpPr/>
          <p:nvPr/>
        </p:nvSpPr>
        <p:spPr bwMode="auto">
          <a:xfrm>
            <a:off x="4648200" y="5562600"/>
            <a:ext cx="1143000"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FFFFFF"/>
              </a:solidFill>
              <a:latin typeface="Arial" charset="0"/>
            </a:endParaRPr>
          </a:p>
        </p:txBody>
      </p:sp>
      <p:pic>
        <p:nvPicPr>
          <p:cNvPr id="102406" name="Picture 6"/>
          <p:cNvPicPr>
            <a:picLocks noChangeAspect="1" noChangeArrowheads="1"/>
          </p:cNvPicPr>
          <p:nvPr/>
        </p:nvPicPr>
        <p:blipFill>
          <a:blip r:embed="rId6" cstate="print"/>
          <a:srcRect/>
          <a:stretch>
            <a:fillRect/>
          </a:stretch>
        </p:blipFill>
        <p:spPr bwMode="auto">
          <a:xfrm>
            <a:off x="6580496" y="5576248"/>
            <a:ext cx="1322451" cy="661226"/>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xit" presetSubtype="0" fill="hold" grpId="0" nodeType="with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2405"/>
                                        </p:tgtEl>
                                        <p:attrNameLst>
                                          <p:attrName>style.visibility</p:attrName>
                                        </p:attrNameLst>
                                      </p:cBhvr>
                                      <p:to>
                                        <p:strVal val="visible"/>
                                      </p:to>
                                    </p:set>
                                    <p:animEffect transition="in" filter="fade">
                                      <p:cBhvr>
                                        <p:cTn id="36" dur="500"/>
                                        <p:tgtEl>
                                          <p:spTgt spid="102405"/>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02406"/>
                                        </p:tgtEl>
                                        <p:attrNameLst>
                                          <p:attrName>style.visibility</p:attrName>
                                        </p:attrNameLst>
                                      </p:cBhvr>
                                      <p:to>
                                        <p:strVal val="visible"/>
                                      </p:to>
                                    </p:set>
                                    <p:animEffect transition="in" filter="fade">
                                      <p:cBhvr>
                                        <p:cTn id="59" dur="500"/>
                                        <p:tgtEl>
                                          <p:spTgt spid="10240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404"/>
                                        </p:tgtEl>
                                        <p:attrNameLst>
                                          <p:attrName>style.visibility</p:attrName>
                                        </p:attrNameLst>
                                      </p:cBhvr>
                                      <p:to>
                                        <p:strVal val="visible"/>
                                      </p:to>
                                    </p:set>
                                    <p:animEffect transition="in" filter="fade">
                                      <p:cBhvr>
                                        <p:cTn id="69"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8" grpId="1" animBg="1"/>
      <p:bldP spid="39" grpId="0" animBg="1"/>
      <p:bldP spid="39" grpId="1" animBg="1"/>
      <p:bldP spid="44" grpId="0" animBg="1"/>
      <p:bldP spid="44" grpId="1" animBg="1"/>
      <p:bldP spid="51"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28</a:t>
            </a:fld>
            <a:endParaRPr lang="en-US" dirty="0">
              <a:solidFill>
                <a:srgbClr val="FFFFFF"/>
              </a:solidFill>
            </a:endParaRPr>
          </a:p>
        </p:txBody>
      </p:sp>
      <p:sp>
        <p:nvSpPr>
          <p:cNvPr id="34" name="Title 3"/>
          <p:cNvSpPr>
            <a:spLocks noGrp="1"/>
          </p:cNvSpPr>
          <p:nvPr>
            <p:ph type="title"/>
          </p:nvPr>
        </p:nvSpPr>
        <p:spPr>
          <a:xfrm>
            <a:off x="514350" y="85725"/>
            <a:ext cx="8142288" cy="857250"/>
          </a:xfrm>
        </p:spPr>
        <p:txBody>
          <a:bodyPr/>
          <a:lstStyle/>
          <a:p>
            <a:r>
              <a:rPr lang="en-US" dirty="0" smtClean="0"/>
              <a:t>Virtual Spherical Light</a:t>
            </a:r>
            <a:endParaRPr lang="en-US" dirty="0"/>
          </a:p>
        </p:txBody>
      </p:sp>
      <p:sp>
        <p:nvSpPr>
          <p:cNvPr id="38" name="Obdélník 37"/>
          <p:cNvSpPr/>
          <p:nvPr/>
        </p:nvSpPr>
        <p:spPr bwMode="auto">
          <a:xfrm>
            <a:off x="4648200" y="5334000"/>
            <a:ext cx="1143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39" name="Obdélník 38"/>
          <p:cNvSpPr/>
          <p:nvPr/>
        </p:nvSpPr>
        <p:spPr bwMode="auto">
          <a:xfrm>
            <a:off x="5867400" y="5334000"/>
            <a:ext cx="2743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pic>
        <p:nvPicPr>
          <p:cNvPr id="103426" name="Picture 2"/>
          <p:cNvPicPr>
            <a:picLocks noChangeAspect="1" noChangeArrowheads="1"/>
          </p:cNvPicPr>
          <p:nvPr/>
        </p:nvPicPr>
        <p:blipFill>
          <a:blip r:embed="rId3" cstate="print"/>
          <a:srcRect/>
          <a:stretch>
            <a:fillRect/>
          </a:stretch>
        </p:blipFill>
        <p:spPr bwMode="auto">
          <a:xfrm>
            <a:off x="255896" y="5342191"/>
            <a:ext cx="7436930" cy="1211009"/>
          </a:xfrm>
          <a:prstGeom prst="rect">
            <a:avLst/>
          </a:prstGeom>
          <a:noFill/>
          <a:ln w="9525">
            <a:noFill/>
            <a:miter lim="800000"/>
            <a:headEnd/>
            <a:tailEnd/>
          </a:ln>
          <a:effectLst/>
        </p:spPr>
      </p:pic>
      <p:sp>
        <p:nvSpPr>
          <p:cNvPr id="41" name="Content Placeholder 1"/>
          <p:cNvSpPr>
            <a:spLocks noGrp="1"/>
          </p:cNvSpPr>
          <p:nvPr>
            <p:ph idx="1"/>
          </p:nvPr>
        </p:nvSpPr>
        <p:spPr>
          <a:xfrm>
            <a:off x="457200" y="1114425"/>
            <a:ext cx="8229600" cy="4143375"/>
          </a:xfrm>
        </p:spPr>
        <p:txBody>
          <a:bodyPr/>
          <a:lstStyle/>
          <a:p>
            <a:r>
              <a:rPr lang="en-US" dirty="0" smtClean="0">
                <a:solidFill>
                  <a:srgbClr val="F2F2F2"/>
                </a:solidFill>
              </a:rPr>
              <a:t>All inputs taken from </a:t>
            </a:r>
            <a:r>
              <a:rPr lang="en-US" b="1" dirty="0" smtClean="0">
                <a:solidFill>
                  <a:srgbClr val="F2F2F2"/>
                </a:solidFill>
                <a:latin typeface="Times New Roman" pitchFamily="18" charset="0"/>
                <a:cs typeface="Times New Roman" pitchFamily="18" charset="0"/>
              </a:rPr>
              <a:t>x</a:t>
            </a:r>
            <a:r>
              <a:rPr lang="en-US" dirty="0" smtClean="0">
                <a:solidFill>
                  <a:srgbClr val="F2F2F2"/>
                </a:solidFill>
              </a:rPr>
              <a:t> and </a:t>
            </a:r>
            <a:r>
              <a:rPr lang="en-US" b="1" dirty="0" smtClean="0">
                <a:solidFill>
                  <a:srgbClr val="F2F2F2"/>
                </a:solidFill>
                <a:latin typeface="Times New Roman" pitchFamily="18" charset="0"/>
                <a:cs typeface="Times New Roman" pitchFamily="18" charset="0"/>
              </a:rPr>
              <a:t>p</a:t>
            </a:r>
          </a:p>
          <a:p>
            <a:pPr lvl="1"/>
            <a:r>
              <a:rPr lang="en-US" dirty="0" smtClean="0">
                <a:solidFill>
                  <a:srgbClr val="F2F2F2"/>
                </a:solidFill>
              </a:rPr>
              <a:t>Local computation</a:t>
            </a:r>
          </a:p>
          <a:p>
            <a:r>
              <a:rPr lang="en-US" dirty="0" smtClean="0">
                <a:solidFill>
                  <a:srgbClr val="F2F2F2"/>
                </a:solidFill>
              </a:rPr>
              <a:t>Same interface as any other light</a:t>
            </a:r>
          </a:p>
          <a:p>
            <a:pPr lvl="1"/>
            <a:r>
              <a:rPr lang="en-US" dirty="0" smtClean="0">
                <a:solidFill>
                  <a:srgbClr val="F2F2F2"/>
                </a:solidFill>
              </a:rPr>
              <a:t>Can be implemented in a GPU </a:t>
            </a:r>
            <a:r>
              <a:rPr lang="en-US" dirty="0" err="1" smtClean="0">
                <a:solidFill>
                  <a:srgbClr val="F2F2F2"/>
                </a:solidFill>
              </a:rPr>
              <a:t>shader</a:t>
            </a:r>
            <a:endParaRPr lang="en-US" dirty="0" smtClean="0">
              <a:solidFill>
                <a:srgbClr val="F2F2F2"/>
              </a:solidFill>
            </a:endParaRPr>
          </a:p>
          <a:p>
            <a:r>
              <a:rPr lang="en-US" dirty="0" smtClean="0">
                <a:solidFill>
                  <a:srgbClr val="F2F2F2"/>
                </a:solidFill>
              </a:rPr>
              <a:t>Visibility factored from the integration</a:t>
            </a:r>
          </a:p>
          <a:p>
            <a:pPr lvl="1"/>
            <a:r>
              <a:rPr lang="en-US" dirty="0" smtClean="0">
                <a:solidFill>
                  <a:srgbClr val="F2F2F2"/>
                </a:solidFill>
              </a:rPr>
              <a:t>Can use shadow maps</a:t>
            </a:r>
          </a:p>
          <a:p>
            <a:endParaRPr lang="en-US" dirty="0" smtClean="0">
              <a:solidFill>
                <a:srgbClr val="F2F2F2"/>
              </a:solidFill>
            </a:endParaRPr>
          </a:p>
          <a:p>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
                                            <p:txEl>
                                              <p:pRg st="1" end="1"/>
                                            </p:txEl>
                                          </p:spTgt>
                                        </p:tgtEl>
                                        <p:attrNameLst>
                                          <p:attrName>style.visibility</p:attrName>
                                        </p:attrNameLst>
                                      </p:cBhvr>
                                      <p:to>
                                        <p:strVal val="visible"/>
                                      </p:to>
                                    </p:set>
                                    <p:animEffect transition="in" filter="fade">
                                      <p:cBhvr>
                                        <p:cTn id="10" dur="500"/>
                                        <p:tgtEl>
                                          <p:spTgt spid="4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xEl>
                                              <p:pRg st="2" end="2"/>
                                            </p:txEl>
                                          </p:spTgt>
                                        </p:tgtEl>
                                        <p:attrNameLst>
                                          <p:attrName>style.visibility</p:attrName>
                                        </p:attrNameLst>
                                      </p:cBhvr>
                                      <p:to>
                                        <p:strVal val="visible"/>
                                      </p:to>
                                    </p:set>
                                    <p:animEffect transition="in" filter="fade">
                                      <p:cBhvr>
                                        <p:cTn id="15" dur="500"/>
                                        <p:tgtEl>
                                          <p:spTgt spid="4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xEl>
                                              <p:pRg st="3" end="3"/>
                                            </p:txEl>
                                          </p:spTgt>
                                        </p:tgtEl>
                                        <p:attrNameLst>
                                          <p:attrName>style.visibility</p:attrName>
                                        </p:attrNameLst>
                                      </p:cBhvr>
                                      <p:to>
                                        <p:strVal val="visible"/>
                                      </p:to>
                                    </p:set>
                                    <p:animEffect transition="in" filter="fade">
                                      <p:cBhvr>
                                        <p:cTn id="18" dur="500"/>
                                        <p:tgtEl>
                                          <p:spTgt spid="4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
                                            <p:txEl>
                                              <p:pRg st="4" end="4"/>
                                            </p:txEl>
                                          </p:spTgt>
                                        </p:tgtEl>
                                        <p:attrNameLst>
                                          <p:attrName>style.visibility</p:attrName>
                                        </p:attrNameLst>
                                      </p:cBhvr>
                                      <p:to>
                                        <p:strVal val="visible"/>
                                      </p:to>
                                    </p:set>
                                    <p:animEffect transition="in" filter="fade">
                                      <p:cBhvr>
                                        <p:cTn id="23" dur="500"/>
                                        <p:tgtEl>
                                          <p:spTgt spid="4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xEl>
                                              <p:pRg st="5" end="5"/>
                                            </p:txEl>
                                          </p:spTgt>
                                        </p:tgtEl>
                                        <p:attrNameLst>
                                          <p:attrName>style.visibility</p:attrName>
                                        </p:attrNameLst>
                                      </p:cBhvr>
                                      <p:to>
                                        <p:strVal val="visible"/>
                                      </p:to>
                                    </p:set>
                                    <p:animEffect transition="in" filter="fade">
                                      <p:cBhvr>
                                        <p:cTn id="26" dur="500"/>
                                        <p:tgtEl>
                                          <p:spTgt spid="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lumMod val="75000"/>
                    <a:lumOff val="25000"/>
                  </a:schemeClr>
                </a:solidFill>
              </a:rPr>
              <a:t>Problems  with Virtual Point Lights (VPLs)</a:t>
            </a:r>
          </a:p>
          <a:p>
            <a:endParaRPr lang="en-US" dirty="0" smtClean="0">
              <a:solidFill>
                <a:srgbClr val="F2F2F2"/>
              </a:solidFill>
            </a:endParaRPr>
          </a:p>
          <a:p>
            <a:r>
              <a:rPr lang="en-US" dirty="0" smtClean="0">
                <a:solidFill>
                  <a:schemeClr val="bg1">
                    <a:lumMod val="75000"/>
                    <a:lumOff val="25000"/>
                  </a:schemeClr>
                </a:solidFill>
              </a:rPr>
              <a:t>Our solution: Virtual Spherical Lights (VSLs)</a:t>
            </a:r>
          </a:p>
          <a:p>
            <a:endParaRPr lang="en-US" dirty="0" smtClean="0">
              <a:solidFill>
                <a:schemeClr val="bg1">
                  <a:lumMod val="75000"/>
                  <a:lumOff val="25000"/>
                </a:schemeClr>
              </a:solidFill>
            </a:endParaRPr>
          </a:p>
          <a:p>
            <a:r>
              <a:rPr lang="en-US" dirty="0" smtClean="0">
                <a:solidFill>
                  <a:srgbClr val="FFC000"/>
                </a:solidFill>
              </a:rPr>
              <a:t>Implementation</a:t>
            </a:r>
          </a:p>
          <a:p>
            <a:endParaRPr lang="en-US" dirty="0" smtClean="0">
              <a:solidFill>
                <a:schemeClr val="bg1">
                  <a:lumMod val="75000"/>
                  <a:lumOff val="25000"/>
                </a:schemeClr>
              </a:solidFill>
            </a:endParaRPr>
          </a:p>
          <a:p>
            <a:r>
              <a:rPr lang="en-US" dirty="0" smtClean="0">
                <a:solidFill>
                  <a:schemeClr val="bg1">
                    <a:lumMod val="75000"/>
                    <a:lumOff val="25000"/>
                  </a:schemeClr>
                </a:solidFill>
              </a:rPr>
              <a:t>Results</a:t>
            </a:r>
          </a:p>
          <a:p>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29</a:t>
            </a:fld>
            <a:endParaRPr lang="en-US" dirty="0">
              <a:solidFill>
                <a:srgbClr val="FFFFFF"/>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cstate="print"/>
          <a:srcRect/>
          <a:stretch>
            <a:fillRect/>
          </a:stretch>
        </p:blipFill>
        <p:spPr bwMode="auto">
          <a:xfrm>
            <a:off x="609600" y="1210733"/>
            <a:ext cx="2438400" cy="1761067"/>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Faster algorithms exist…</a:t>
            </a:r>
            <a:endParaRPr lang="en-US" dirty="0"/>
          </a:p>
        </p:txBody>
      </p:sp>
      <p:pic>
        <p:nvPicPr>
          <p:cNvPr id="1030" name="Picture 6"/>
          <p:cNvPicPr preferRelativeResize="0">
            <a:picLocks noChangeAspect="1" noChangeArrowheads="1"/>
          </p:cNvPicPr>
          <p:nvPr/>
        </p:nvPicPr>
        <p:blipFill>
          <a:blip r:embed="rId4" cstate="print"/>
          <a:srcRect/>
          <a:stretch>
            <a:fillRect/>
          </a:stretch>
        </p:blipFill>
        <p:spPr bwMode="auto">
          <a:xfrm>
            <a:off x="3619500" y="1143000"/>
            <a:ext cx="1828800" cy="1828800"/>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533400" y="3962400"/>
            <a:ext cx="1929268" cy="1295400"/>
          </a:xfrm>
          <a:prstGeom prst="rect">
            <a:avLst/>
          </a:prstGeom>
          <a:noFill/>
          <a:ln w="9525">
            <a:noFill/>
            <a:miter lim="800000"/>
            <a:headEnd/>
            <a:tailEnd/>
          </a:ln>
        </p:spPr>
      </p:pic>
      <p:pic>
        <p:nvPicPr>
          <p:cNvPr id="1033" name="Picture 9"/>
          <p:cNvPicPr preferRelativeResize="0">
            <a:picLocks noChangeAspect="1" noChangeArrowheads="1"/>
          </p:cNvPicPr>
          <p:nvPr/>
        </p:nvPicPr>
        <p:blipFill>
          <a:blip r:embed="rId6" cstate="print"/>
          <a:srcRect/>
          <a:stretch>
            <a:fillRect/>
          </a:stretch>
        </p:blipFill>
        <p:spPr bwMode="auto">
          <a:xfrm>
            <a:off x="6172200" y="1143000"/>
            <a:ext cx="2438400" cy="1828800"/>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srcRect/>
          <a:stretch>
            <a:fillRect/>
          </a:stretch>
        </p:blipFill>
        <p:spPr bwMode="auto">
          <a:xfrm>
            <a:off x="3412715" y="3810000"/>
            <a:ext cx="1733237" cy="1645920"/>
          </a:xfrm>
          <a:prstGeom prst="rect">
            <a:avLst/>
          </a:prstGeom>
          <a:noFill/>
          <a:ln w="9525">
            <a:noFill/>
            <a:miter lim="800000"/>
            <a:headEnd/>
            <a:tailEnd/>
          </a:ln>
        </p:spPr>
      </p:pic>
      <p:sp>
        <p:nvSpPr>
          <p:cNvPr id="13" name="TextBox 12"/>
          <p:cNvSpPr txBox="1"/>
          <p:nvPr/>
        </p:nvSpPr>
        <p:spPr>
          <a:xfrm>
            <a:off x="381000" y="6172200"/>
            <a:ext cx="8077200" cy="523220"/>
          </a:xfrm>
          <a:prstGeom prst="rect">
            <a:avLst/>
          </a:prstGeom>
          <a:noFill/>
        </p:spPr>
        <p:txBody>
          <a:bodyPr wrap="square" rtlCol="0">
            <a:spAutoFit/>
          </a:bodyPr>
          <a:lstStyle/>
          <a:p>
            <a:pPr algn="ctr"/>
            <a:r>
              <a:rPr lang="en-US" sz="2800" dirty="0" smtClean="0"/>
              <a:t>But no satisfying solution for glossy inter-reflection</a:t>
            </a:r>
            <a:endParaRPr lang="en-US" sz="2800" dirty="0"/>
          </a:p>
        </p:txBody>
      </p:sp>
      <p:pic>
        <p:nvPicPr>
          <p:cNvPr id="1035" name="Picture 11"/>
          <p:cNvPicPr>
            <a:picLocks noChangeAspect="1" noChangeArrowheads="1"/>
          </p:cNvPicPr>
          <p:nvPr/>
        </p:nvPicPr>
        <p:blipFill>
          <a:blip r:embed="rId8" cstate="print"/>
          <a:srcRect/>
          <a:stretch>
            <a:fillRect/>
          </a:stretch>
        </p:blipFill>
        <p:spPr bwMode="auto">
          <a:xfrm>
            <a:off x="6096000" y="3810000"/>
            <a:ext cx="2473847" cy="1645920"/>
          </a:xfrm>
          <a:prstGeom prst="rect">
            <a:avLst/>
          </a:prstGeom>
          <a:noFill/>
          <a:ln w="9525">
            <a:noFill/>
            <a:miter lim="800000"/>
            <a:headEnd/>
            <a:tailEnd/>
          </a:ln>
        </p:spPr>
      </p:pic>
      <p:sp>
        <p:nvSpPr>
          <p:cNvPr id="15" name="TextBox 14"/>
          <p:cNvSpPr txBox="1"/>
          <p:nvPr/>
        </p:nvSpPr>
        <p:spPr>
          <a:xfrm>
            <a:off x="609600" y="3048000"/>
            <a:ext cx="2133600" cy="381000"/>
          </a:xfrm>
          <a:prstGeom prst="rect">
            <a:avLst/>
          </a:prstGeom>
          <a:noFill/>
        </p:spPr>
        <p:txBody>
          <a:bodyPr wrap="square" rtlCol="0">
            <a:spAutoFit/>
          </a:bodyPr>
          <a:lstStyle/>
          <a:p>
            <a:pPr algn="ctr"/>
            <a:r>
              <a:rPr lang="en-US" dirty="0" smtClean="0"/>
              <a:t>Soft shadows</a:t>
            </a:r>
            <a:endParaRPr lang="en-US" dirty="0"/>
          </a:p>
        </p:txBody>
      </p:sp>
      <p:sp>
        <p:nvSpPr>
          <p:cNvPr id="16" name="TextBox 15"/>
          <p:cNvSpPr txBox="1"/>
          <p:nvPr/>
        </p:nvSpPr>
        <p:spPr>
          <a:xfrm>
            <a:off x="3657600" y="3048000"/>
            <a:ext cx="1676400" cy="381000"/>
          </a:xfrm>
          <a:prstGeom prst="rect">
            <a:avLst/>
          </a:prstGeom>
          <a:noFill/>
        </p:spPr>
        <p:txBody>
          <a:bodyPr wrap="square" rtlCol="0">
            <a:spAutoFit/>
          </a:bodyPr>
          <a:lstStyle/>
          <a:p>
            <a:pPr algn="ctr"/>
            <a:r>
              <a:rPr lang="en-US" dirty="0" smtClean="0"/>
              <a:t>Color bleeding</a:t>
            </a:r>
            <a:endParaRPr lang="en-US" dirty="0"/>
          </a:p>
        </p:txBody>
      </p:sp>
      <p:sp>
        <p:nvSpPr>
          <p:cNvPr id="18" name="TextBox 17"/>
          <p:cNvSpPr txBox="1"/>
          <p:nvPr/>
        </p:nvSpPr>
        <p:spPr>
          <a:xfrm>
            <a:off x="6324600" y="3048000"/>
            <a:ext cx="2133600" cy="381000"/>
          </a:xfrm>
          <a:prstGeom prst="rect">
            <a:avLst/>
          </a:prstGeom>
          <a:noFill/>
        </p:spPr>
        <p:txBody>
          <a:bodyPr wrap="square" rtlCol="0">
            <a:spAutoFit/>
          </a:bodyPr>
          <a:lstStyle/>
          <a:p>
            <a:pPr algn="ctr"/>
            <a:r>
              <a:rPr lang="en-US" dirty="0" smtClean="0"/>
              <a:t>Caustics</a:t>
            </a:r>
            <a:endParaRPr lang="en-US" dirty="0"/>
          </a:p>
        </p:txBody>
      </p:sp>
      <p:sp>
        <p:nvSpPr>
          <p:cNvPr id="20" name="TextBox 19"/>
          <p:cNvSpPr txBox="1"/>
          <p:nvPr/>
        </p:nvSpPr>
        <p:spPr>
          <a:xfrm>
            <a:off x="609600" y="5562600"/>
            <a:ext cx="1905000" cy="381000"/>
          </a:xfrm>
          <a:prstGeom prst="rect">
            <a:avLst/>
          </a:prstGeom>
          <a:noFill/>
        </p:spPr>
        <p:txBody>
          <a:bodyPr wrap="square" rtlCol="0">
            <a:spAutoFit/>
          </a:bodyPr>
          <a:lstStyle/>
          <a:p>
            <a:pPr algn="ctr"/>
            <a:r>
              <a:rPr lang="en-US" dirty="0" smtClean="0"/>
              <a:t>Mirror reflection</a:t>
            </a:r>
            <a:endParaRPr lang="en-US" dirty="0"/>
          </a:p>
        </p:txBody>
      </p:sp>
      <p:sp>
        <p:nvSpPr>
          <p:cNvPr id="21" name="TextBox 20"/>
          <p:cNvSpPr txBox="1"/>
          <p:nvPr/>
        </p:nvSpPr>
        <p:spPr>
          <a:xfrm>
            <a:off x="3200400" y="5562600"/>
            <a:ext cx="2133600" cy="381000"/>
          </a:xfrm>
          <a:prstGeom prst="rect">
            <a:avLst/>
          </a:prstGeom>
          <a:noFill/>
        </p:spPr>
        <p:txBody>
          <a:bodyPr wrap="square" rtlCol="0">
            <a:spAutoFit/>
          </a:bodyPr>
          <a:lstStyle/>
          <a:p>
            <a:pPr algn="ctr"/>
            <a:r>
              <a:rPr lang="en-US" dirty="0" smtClean="0"/>
              <a:t>Refraction</a:t>
            </a:r>
            <a:endParaRPr lang="en-US" dirty="0"/>
          </a:p>
        </p:txBody>
      </p:sp>
      <p:sp>
        <p:nvSpPr>
          <p:cNvPr id="22" name="TextBox 21"/>
          <p:cNvSpPr txBox="1"/>
          <p:nvPr/>
        </p:nvSpPr>
        <p:spPr>
          <a:xfrm>
            <a:off x="6172200" y="5568434"/>
            <a:ext cx="2286000" cy="369332"/>
          </a:xfrm>
          <a:prstGeom prst="rect">
            <a:avLst/>
          </a:prstGeom>
          <a:noFill/>
        </p:spPr>
        <p:txBody>
          <a:bodyPr wrap="square" rtlCol="0">
            <a:spAutoFit/>
          </a:bodyPr>
          <a:lstStyle/>
          <a:p>
            <a:pPr algn="ctr"/>
            <a:r>
              <a:rPr lang="en-US" dirty="0" smtClean="0"/>
              <a:t>Glossy inter-reflection</a:t>
            </a:r>
            <a:endParaRPr lang="en-US" dirty="0"/>
          </a:p>
        </p:txBody>
      </p:sp>
      <p:grpSp>
        <p:nvGrpSpPr>
          <p:cNvPr id="17" name="Group 16"/>
          <p:cNvGrpSpPr/>
          <p:nvPr/>
        </p:nvGrpSpPr>
        <p:grpSpPr>
          <a:xfrm>
            <a:off x="2438400" y="1143000"/>
            <a:ext cx="457200" cy="533400"/>
            <a:chOff x="3733800" y="1600200"/>
            <a:chExt cx="1981200" cy="1524000"/>
          </a:xfrm>
        </p:grpSpPr>
        <p:cxnSp>
          <p:nvCxnSpPr>
            <p:cNvPr id="19" name="Straight Connector 18"/>
            <p:cNvCxnSpPr/>
            <p:nvPr/>
          </p:nvCxnSpPr>
          <p:spPr bwMode="auto">
            <a:xfrm rot="10800000">
              <a:off x="3733800" y="2438400"/>
              <a:ext cx="838200" cy="685800"/>
            </a:xfrm>
            <a:prstGeom prst="line">
              <a:avLst/>
            </a:prstGeom>
            <a:solidFill>
              <a:schemeClr val="accent1"/>
            </a:solidFill>
            <a:ln w="98425" cap="rnd" cmpd="sng" algn="ctr">
              <a:solidFill>
                <a:srgbClr val="43F52B"/>
              </a:solidFill>
              <a:prstDash val="solid"/>
              <a:round/>
              <a:headEnd type="none" w="med" len="med"/>
              <a:tailEnd type="none" w="med" len="med"/>
            </a:ln>
            <a:effectLst/>
          </p:spPr>
        </p:cxnSp>
        <p:cxnSp>
          <p:nvCxnSpPr>
            <p:cNvPr id="23" name="Straight Connector 22"/>
            <p:cNvCxnSpPr/>
            <p:nvPr/>
          </p:nvCxnSpPr>
          <p:spPr bwMode="auto">
            <a:xfrm rot="5400000" flipH="1" flipV="1">
              <a:off x="4381500" y="1790700"/>
              <a:ext cx="1524000" cy="1143000"/>
            </a:xfrm>
            <a:prstGeom prst="line">
              <a:avLst/>
            </a:prstGeom>
            <a:solidFill>
              <a:schemeClr val="accent1"/>
            </a:solidFill>
            <a:ln w="98425" cap="rnd" cmpd="sng" algn="ctr">
              <a:solidFill>
                <a:srgbClr val="43F52B"/>
              </a:solidFill>
              <a:prstDash val="solid"/>
              <a:round/>
              <a:headEnd type="none" w="med" len="med"/>
              <a:tailEnd type="none" w="med" len="med"/>
            </a:ln>
            <a:effectLst/>
          </p:spPr>
        </p:cxnSp>
      </p:grpSp>
      <p:grpSp>
        <p:nvGrpSpPr>
          <p:cNvPr id="24" name="Group 23"/>
          <p:cNvGrpSpPr/>
          <p:nvPr/>
        </p:nvGrpSpPr>
        <p:grpSpPr>
          <a:xfrm>
            <a:off x="5029200" y="1143000"/>
            <a:ext cx="457200" cy="533400"/>
            <a:chOff x="3733800" y="1600200"/>
            <a:chExt cx="1981200" cy="1524000"/>
          </a:xfrm>
        </p:grpSpPr>
        <p:cxnSp>
          <p:nvCxnSpPr>
            <p:cNvPr id="25" name="Straight Connector 24"/>
            <p:cNvCxnSpPr/>
            <p:nvPr/>
          </p:nvCxnSpPr>
          <p:spPr bwMode="auto">
            <a:xfrm rot="10800000">
              <a:off x="3733800" y="2438400"/>
              <a:ext cx="838200" cy="685800"/>
            </a:xfrm>
            <a:prstGeom prst="line">
              <a:avLst/>
            </a:prstGeom>
            <a:solidFill>
              <a:schemeClr val="accent1"/>
            </a:solidFill>
            <a:ln w="98425" cap="rnd" cmpd="sng" algn="ctr">
              <a:solidFill>
                <a:srgbClr val="43F52B"/>
              </a:solidFill>
              <a:prstDash val="solid"/>
              <a:round/>
              <a:headEnd type="none" w="med" len="med"/>
              <a:tailEnd type="none" w="med" len="med"/>
            </a:ln>
            <a:effectLst/>
          </p:spPr>
        </p:cxnSp>
        <p:cxnSp>
          <p:nvCxnSpPr>
            <p:cNvPr id="26" name="Straight Connector 25"/>
            <p:cNvCxnSpPr/>
            <p:nvPr/>
          </p:nvCxnSpPr>
          <p:spPr bwMode="auto">
            <a:xfrm rot="5400000" flipH="1" flipV="1">
              <a:off x="4381500" y="1790700"/>
              <a:ext cx="1524000" cy="1143000"/>
            </a:xfrm>
            <a:prstGeom prst="line">
              <a:avLst/>
            </a:prstGeom>
            <a:solidFill>
              <a:schemeClr val="accent1"/>
            </a:solidFill>
            <a:ln w="98425" cap="rnd" cmpd="sng" algn="ctr">
              <a:solidFill>
                <a:srgbClr val="43F52B"/>
              </a:solidFill>
              <a:prstDash val="solid"/>
              <a:round/>
              <a:headEnd type="none" w="med" len="med"/>
              <a:tailEnd type="none" w="med" len="med"/>
            </a:ln>
            <a:effectLst/>
          </p:spPr>
        </p:cxnSp>
      </p:grpSp>
      <p:grpSp>
        <p:nvGrpSpPr>
          <p:cNvPr id="27" name="Group 26"/>
          <p:cNvGrpSpPr/>
          <p:nvPr/>
        </p:nvGrpSpPr>
        <p:grpSpPr>
          <a:xfrm>
            <a:off x="8153400" y="1143000"/>
            <a:ext cx="457200" cy="533400"/>
            <a:chOff x="3733800" y="1600200"/>
            <a:chExt cx="1981200" cy="1524000"/>
          </a:xfrm>
        </p:grpSpPr>
        <p:cxnSp>
          <p:nvCxnSpPr>
            <p:cNvPr id="28" name="Straight Connector 27"/>
            <p:cNvCxnSpPr/>
            <p:nvPr/>
          </p:nvCxnSpPr>
          <p:spPr bwMode="auto">
            <a:xfrm rot="10800000">
              <a:off x="3733800" y="2438400"/>
              <a:ext cx="838200" cy="685800"/>
            </a:xfrm>
            <a:prstGeom prst="line">
              <a:avLst/>
            </a:prstGeom>
            <a:solidFill>
              <a:schemeClr val="accent1"/>
            </a:solidFill>
            <a:ln w="98425" cap="rnd" cmpd="sng" algn="ctr">
              <a:solidFill>
                <a:srgbClr val="43F52B"/>
              </a:solidFill>
              <a:prstDash val="solid"/>
              <a:round/>
              <a:headEnd type="none" w="med" len="med"/>
              <a:tailEnd type="none" w="med" len="med"/>
            </a:ln>
            <a:effectLst/>
          </p:spPr>
        </p:cxnSp>
        <p:cxnSp>
          <p:nvCxnSpPr>
            <p:cNvPr id="29" name="Straight Connector 28"/>
            <p:cNvCxnSpPr/>
            <p:nvPr/>
          </p:nvCxnSpPr>
          <p:spPr bwMode="auto">
            <a:xfrm rot="5400000" flipH="1" flipV="1">
              <a:off x="4381500" y="1790700"/>
              <a:ext cx="1524000" cy="1143000"/>
            </a:xfrm>
            <a:prstGeom prst="line">
              <a:avLst/>
            </a:prstGeom>
            <a:solidFill>
              <a:schemeClr val="accent1"/>
            </a:solidFill>
            <a:ln w="98425" cap="rnd" cmpd="sng" algn="ctr">
              <a:solidFill>
                <a:srgbClr val="43F52B"/>
              </a:solidFill>
              <a:prstDash val="solid"/>
              <a:round/>
              <a:headEnd type="none" w="med" len="med"/>
              <a:tailEnd type="none" w="med" len="med"/>
            </a:ln>
            <a:effectLst/>
          </p:spPr>
        </p:cxnSp>
      </p:grpSp>
      <p:grpSp>
        <p:nvGrpSpPr>
          <p:cNvPr id="30" name="Group 29"/>
          <p:cNvGrpSpPr/>
          <p:nvPr/>
        </p:nvGrpSpPr>
        <p:grpSpPr>
          <a:xfrm>
            <a:off x="2209800" y="3810000"/>
            <a:ext cx="457200" cy="533400"/>
            <a:chOff x="3733800" y="1600200"/>
            <a:chExt cx="1981200" cy="1524000"/>
          </a:xfrm>
        </p:grpSpPr>
        <p:cxnSp>
          <p:nvCxnSpPr>
            <p:cNvPr id="31" name="Straight Connector 30"/>
            <p:cNvCxnSpPr/>
            <p:nvPr/>
          </p:nvCxnSpPr>
          <p:spPr bwMode="auto">
            <a:xfrm rot="10800000">
              <a:off x="3733800" y="2438400"/>
              <a:ext cx="838200" cy="685800"/>
            </a:xfrm>
            <a:prstGeom prst="line">
              <a:avLst/>
            </a:prstGeom>
            <a:solidFill>
              <a:schemeClr val="accent1"/>
            </a:solidFill>
            <a:ln w="98425" cap="rnd" cmpd="sng" algn="ctr">
              <a:solidFill>
                <a:srgbClr val="43F52B"/>
              </a:solidFill>
              <a:prstDash val="solid"/>
              <a:round/>
              <a:headEnd type="none" w="med" len="med"/>
              <a:tailEnd type="none" w="med" len="med"/>
            </a:ln>
            <a:effectLst/>
          </p:spPr>
        </p:cxnSp>
        <p:cxnSp>
          <p:nvCxnSpPr>
            <p:cNvPr id="32" name="Straight Connector 31"/>
            <p:cNvCxnSpPr/>
            <p:nvPr/>
          </p:nvCxnSpPr>
          <p:spPr bwMode="auto">
            <a:xfrm rot="5400000" flipH="1" flipV="1">
              <a:off x="4381500" y="1790700"/>
              <a:ext cx="1524000" cy="1143000"/>
            </a:xfrm>
            <a:prstGeom prst="line">
              <a:avLst/>
            </a:prstGeom>
            <a:solidFill>
              <a:schemeClr val="accent1"/>
            </a:solidFill>
            <a:ln w="98425" cap="rnd" cmpd="sng" algn="ctr">
              <a:solidFill>
                <a:srgbClr val="43F52B"/>
              </a:solidFill>
              <a:prstDash val="solid"/>
              <a:round/>
              <a:headEnd type="none" w="med" len="med"/>
              <a:tailEnd type="none" w="med" len="med"/>
            </a:ln>
            <a:effectLst/>
          </p:spPr>
        </p:cxnSp>
      </p:grpSp>
      <p:grpSp>
        <p:nvGrpSpPr>
          <p:cNvPr id="33" name="Group 32"/>
          <p:cNvGrpSpPr/>
          <p:nvPr/>
        </p:nvGrpSpPr>
        <p:grpSpPr>
          <a:xfrm>
            <a:off x="4724400" y="3810000"/>
            <a:ext cx="457200" cy="533400"/>
            <a:chOff x="3733800" y="1600200"/>
            <a:chExt cx="1981200" cy="1524000"/>
          </a:xfrm>
        </p:grpSpPr>
        <p:cxnSp>
          <p:nvCxnSpPr>
            <p:cNvPr id="34" name="Straight Connector 33"/>
            <p:cNvCxnSpPr/>
            <p:nvPr/>
          </p:nvCxnSpPr>
          <p:spPr bwMode="auto">
            <a:xfrm rot="10800000">
              <a:off x="3733800" y="2438400"/>
              <a:ext cx="838200" cy="685800"/>
            </a:xfrm>
            <a:prstGeom prst="line">
              <a:avLst/>
            </a:prstGeom>
            <a:solidFill>
              <a:schemeClr val="accent1"/>
            </a:solidFill>
            <a:ln w="98425" cap="rnd" cmpd="sng" algn="ctr">
              <a:solidFill>
                <a:srgbClr val="43F52B"/>
              </a:solidFill>
              <a:prstDash val="solid"/>
              <a:round/>
              <a:headEnd type="none" w="med" len="med"/>
              <a:tailEnd type="none" w="med" len="med"/>
            </a:ln>
            <a:effectLst/>
          </p:spPr>
        </p:cxnSp>
        <p:cxnSp>
          <p:nvCxnSpPr>
            <p:cNvPr id="35" name="Straight Connector 34"/>
            <p:cNvCxnSpPr/>
            <p:nvPr/>
          </p:nvCxnSpPr>
          <p:spPr bwMode="auto">
            <a:xfrm rot="5400000" flipH="1" flipV="1">
              <a:off x="4381500" y="1790700"/>
              <a:ext cx="1524000" cy="1143000"/>
            </a:xfrm>
            <a:prstGeom prst="line">
              <a:avLst/>
            </a:prstGeom>
            <a:solidFill>
              <a:schemeClr val="accent1"/>
            </a:solidFill>
            <a:ln w="98425" cap="rnd" cmpd="sng" algn="ctr">
              <a:solidFill>
                <a:srgbClr val="43F52B"/>
              </a:solidFill>
              <a:prstDash val="solid"/>
              <a:round/>
              <a:headEnd type="none" w="med" len="med"/>
              <a:tailEnd type="none" w="med" len="med"/>
            </a:ln>
            <a:effectLst/>
          </p:spPr>
        </p:cxnSp>
      </p:grpSp>
      <p:grpSp>
        <p:nvGrpSpPr>
          <p:cNvPr id="36" name="Group 35"/>
          <p:cNvGrpSpPr/>
          <p:nvPr/>
        </p:nvGrpSpPr>
        <p:grpSpPr>
          <a:xfrm>
            <a:off x="8077200" y="3810000"/>
            <a:ext cx="533400" cy="609600"/>
            <a:chOff x="4572000" y="1600200"/>
            <a:chExt cx="1828800" cy="1828800"/>
          </a:xfrm>
        </p:grpSpPr>
        <p:cxnSp>
          <p:nvCxnSpPr>
            <p:cNvPr id="37" name="Straight Connector 36"/>
            <p:cNvCxnSpPr/>
            <p:nvPr/>
          </p:nvCxnSpPr>
          <p:spPr bwMode="auto">
            <a:xfrm rot="16200000" flipH="1">
              <a:off x="4572000" y="1600200"/>
              <a:ext cx="1828800" cy="1828800"/>
            </a:xfrm>
            <a:prstGeom prst="line">
              <a:avLst/>
            </a:prstGeom>
            <a:solidFill>
              <a:schemeClr val="accent1"/>
            </a:solidFill>
            <a:ln w="98425" cap="rnd" cmpd="sng" algn="ctr">
              <a:solidFill>
                <a:srgbClr val="FF3300"/>
              </a:solidFill>
              <a:prstDash val="solid"/>
              <a:round/>
              <a:headEnd type="none" w="med" len="med"/>
              <a:tailEnd type="none" w="med" len="med"/>
            </a:ln>
            <a:effectLst/>
          </p:spPr>
        </p:cxnSp>
        <p:cxnSp>
          <p:nvCxnSpPr>
            <p:cNvPr id="38" name="Straight Connector 37"/>
            <p:cNvCxnSpPr/>
            <p:nvPr/>
          </p:nvCxnSpPr>
          <p:spPr bwMode="auto">
            <a:xfrm rot="5400000" flipH="1" flipV="1">
              <a:off x="4572000" y="1600200"/>
              <a:ext cx="1828800" cy="1828800"/>
            </a:xfrm>
            <a:prstGeom prst="line">
              <a:avLst/>
            </a:prstGeom>
            <a:solidFill>
              <a:schemeClr val="accent1"/>
            </a:solidFill>
            <a:ln w="98425" cap="rnd" cmpd="sng" algn="ctr">
              <a:solidFill>
                <a:srgbClr val="FF3300"/>
              </a:solidFill>
              <a:prstDash val="solid"/>
              <a:round/>
              <a:headEnd type="none" w="med" len="med"/>
              <a:tailEnd type="none" w="med" len="med"/>
            </a:ln>
            <a:effectLst/>
          </p:spPr>
        </p:cxnSp>
      </p:grpSp>
      <p:sp>
        <p:nvSpPr>
          <p:cNvPr id="39" name="Rounded Rectangle 38"/>
          <p:cNvSpPr/>
          <p:nvPr/>
        </p:nvSpPr>
        <p:spPr bwMode="auto">
          <a:xfrm>
            <a:off x="5867400" y="3657600"/>
            <a:ext cx="2895600" cy="2438400"/>
          </a:xfrm>
          <a:prstGeom prst="roundRect">
            <a:avLst>
              <a:gd name="adj" fmla="val 787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1" name="Slide Number Placeholder 4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a:t>
            </a:fld>
            <a:endParaRPr lang="en-US"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Monte Carlo </a:t>
            </a:r>
            <a:r>
              <a:rPr lang="en-US" dirty="0" err="1" smtClean="0"/>
              <a:t>quadrature</a:t>
            </a:r>
            <a:endParaRPr lang="en-US" sz="2400" dirty="0">
              <a:solidFill>
                <a:schemeClr val="bg2">
                  <a:lumMod val="20000"/>
                  <a:lumOff val="80000"/>
                </a:schemeClr>
              </a:solidFill>
            </a:endParaRPr>
          </a:p>
        </p:txBody>
      </p:sp>
      <p:sp>
        <p:nvSpPr>
          <p:cNvPr id="4" name="Title 3"/>
          <p:cNvSpPr>
            <a:spLocks noGrp="1"/>
          </p:cNvSpPr>
          <p:nvPr>
            <p:ph type="title"/>
          </p:nvPr>
        </p:nvSpPr>
        <p:spPr/>
        <p:txBody>
          <a:bodyPr/>
          <a:lstStyle/>
          <a:p>
            <a:r>
              <a:rPr lang="en-US" dirty="0" smtClean="0"/>
              <a:t>Computing the VSL integral</a:t>
            </a:r>
            <a:endParaRPr lang="en-US" dirty="0"/>
          </a:p>
        </p:txBody>
      </p:sp>
      <p:grpSp>
        <p:nvGrpSpPr>
          <p:cNvPr id="163" name="Skupina 162"/>
          <p:cNvGrpSpPr/>
          <p:nvPr/>
        </p:nvGrpSpPr>
        <p:grpSpPr>
          <a:xfrm>
            <a:off x="4585648" y="1600200"/>
            <a:ext cx="4495800" cy="2514600"/>
            <a:chOff x="4585648" y="1600200"/>
            <a:chExt cx="4495800" cy="2514600"/>
          </a:xfrm>
        </p:grpSpPr>
        <p:sp>
          <p:nvSpPr>
            <p:cNvPr id="81" name="Zaoblený obdélník 80"/>
            <p:cNvSpPr/>
            <p:nvPr/>
          </p:nvSpPr>
          <p:spPr bwMode="auto">
            <a:xfrm>
              <a:off x="4585648" y="1600200"/>
              <a:ext cx="4495800" cy="2514600"/>
            </a:xfrm>
            <a:prstGeom prst="roundRect">
              <a:avLst>
                <a:gd name="adj" fmla="val 6845"/>
              </a:avLst>
            </a:prstGeom>
            <a:solidFill>
              <a:schemeClr val="bg1">
                <a:lumMod val="85000"/>
                <a:lumOff val="15000"/>
              </a:schemeClr>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pic>
          <p:nvPicPr>
            <p:cNvPr id="4102" name="Picture 6" descr="C:\Users\Milos\thesis\09\img\brdf1.png"/>
            <p:cNvPicPr>
              <a:picLocks noChangeAspect="1" noChangeArrowheads="1"/>
            </p:cNvPicPr>
            <p:nvPr/>
          </p:nvPicPr>
          <p:blipFill>
            <a:blip r:embed="rId3" cstate="print"/>
            <a:srcRect/>
            <a:stretch>
              <a:fillRect/>
            </a:stretch>
          </p:blipFill>
          <p:spPr bwMode="auto">
            <a:xfrm>
              <a:off x="4757950" y="1752600"/>
              <a:ext cx="2194379" cy="2194379"/>
            </a:xfrm>
            <a:prstGeom prst="rect">
              <a:avLst/>
            </a:prstGeom>
            <a:noFill/>
            <a:ln>
              <a:solidFill>
                <a:schemeClr val="tx1"/>
              </a:solidFill>
            </a:ln>
          </p:spPr>
        </p:pic>
        <p:sp>
          <p:nvSpPr>
            <p:cNvPr id="57" name="TextovéPole 56"/>
            <p:cNvSpPr txBox="1"/>
            <p:nvPr/>
          </p:nvSpPr>
          <p:spPr>
            <a:xfrm>
              <a:off x="5047329" y="3581400"/>
              <a:ext cx="1872629" cy="369332"/>
            </a:xfrm>
            <a:prstGeom prst="rect">
              <a:avLst/>
            </a:prstGeom>
            <a:noFill/>
          </p:spPr>
          <p:txBody>
            <a:bodyPr wrap="none" rtlCol="0">
              <a:spAutoFit/>
            </a:bodyPr>
            <a:lstStyle/>
            <a:p>
              <a:r>
                <a:rPr lang="en-US" b="1" dirty="0" smtClean="0"/>
                <a:t>BRDF 1 sampling</a:t>
              </a:r>
              <a:endParaRPr lang="cs-CZ" b="1" dirty="0"/>
            </a:p>
          </p:txBody>
        </p:sp>
        <p:sp>
          <p:nvSpPr>
            <p:cNvPr id="76" name="Oval 18"/>
            <p:cNvSpPr/>
            <p:nvPr/>
          </p:nvSpPr>
          <p:spPr>
            <a:xfrm>
              <a:off x="8053076" y="2084696"/>
              <a:ext cx="813680" cy="84215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Skupina 94"/>
            <p:cNvGrpSpPr/>
            <p:nvPr/>
          </p:nvGrpSpPr>
          <p:grpSpPr>
            <a:xfrm rot="3264217">
              <a:off x="7335328" y="3042702"/>
              <a:ext cx="533399" cy="698499"/>
              <a:chOff x="1219200" y="3111500"/>
              <a:chExt cx="1938338" cy="1625600"/>
            </a:xfrm>
          </p:grpSpPr>
          <p:sp>
            <p:nvSpPr>
              <p:cNvPr id="96" name="Freeform 5"/>
              <p:cNvSpPr>
                <a:spLocks/>
              </p:cNvSpPr>
              <p:nvPr/>
            </p:nvSpPr>
            <p:spPr bwMode="auto">
              <a:xfrm rot="414673" flipH="1">
                <a:off x="1219200" y="3111500"/>
                <a:ext cx="1938338" cy="1603375"/>
              </a:xfrm>
              <a:custGeom>
                <a:avLst/>
                <a:gdLst>
                  <a:gd name="T0" fmla="*/ 128945 w 466"/>
                  <a:gd name="T1" fmla="*/ 1497787 h 410"/>
                  <a:gd name="T2" fmla="*/ 1692926 w 466"/>
                  <a:gd name="T3" fmla="*/ 840794 h 410"/>
                  <a:gd name="T4" fmla="*/ 1593098 w 466"/>
                  <a:gd name="T5" fmla="*/ 215087 h 410"/>
                  <a:gd name="T6" fmla="*/ 927574 w 466"/>
                  <a:gd name="T7" fmla="*/ 215087 h 410"/>
                  <a:gd name="T8" fmla="*/ 128945 w 466"/>
                  <a:gd name="T9" fmla="*/ 1497787 h 410"/>
                  <a:gd name="T10" fmla="*/ 0 60000 65536"/>
                  <a:gd name="T11" fmla="*/ 0 60000 65536"/>
                  <a:gd name="T12" fmla="*/ 0 60000 65536"/>
                  <a:gd name="T13" fmla="*/ 0 60000 65536"/>
                  <a:gd name="T14" fmla="*/ 0 60000 65536"/>
                  <a:gd name="T15" fmla="*/ 0 w 466"/>
                  <a:gd name="T16" fmla="*/ 0 h 410"/>
                  <a:gd name="T17" fmla="*/ 466 w 466"/>
                  <a:gd name="T18" fmla="*/ 410 h 410"/>
                </a:gdLst>
                <a:ahLst/>
                <a:cxnLst>
                  <a:cxn ang="T10">
                    <a:pos x="T0" y="T1"/>
                  </a:cxn>
                  <a:cxn ang="T11">
                    <a:pos x="T2" y="T3"/>
                  </a:cxn>
                  <a:cxn ang="T12">
                    <a:pos x="T4" y="T5"/>
                  </a:cxn>
                  <a:cxn ang="T13">
                    <a:pos x="T6" y="T7"/>
                  </a:cxn>
                  <a:cxn ang="T14">
                    <a:pos x="T8" y="T9"/>
                  </a:cxn>
                </a:cxnLst>
                <a:rect l="T15" t="T16" r="T17" b="T18"/>
                <a:pathLst>
                  <a:path w="466" h="410">
                    <a:moveTo>
                      <a:pt x="31" y="383"/>
                    </a:moveTo>
                    <a:cubicBezTo>
                      <a:pt x="62" y="410"/>
                      <a:pt x="348" y="270"/>
                      <a:pt x="407" y="215"/>
                    </a:cubicBezTo>
                    <a:cubicBezTo>
                      <a:pt x="466" y="160"/>
                      <a:pt x="414" y="82"/>
                      <a:pt x="383" y="55"/>
                    </a:cubicBezTo>
                    <a:cubicBezTo>
                      <a:pt x="352" y="28"/>
                      <a:pt x="283" y="0"/>
                      <a:pt x="223" y="55"/>
                    </a:cubicBezTo>
                    <a:cubicBezTo>
                      <a:pt x="163" y="110"/>
                      <a:pt x="0" y="356"/>
                      <a:pt x="31" y="383"/>
                    </a:cubicBezTo>
                    <a:close/>
                  </a:path>
                </a:pathLst>
              </a:custGeom>
              <a:solidFill>
                <a:schemeClr val="accent1"/>
              </a:solidFill>
              <a:ln w="9525">
                <a:solidFill>
                  <a:schemeClr val="tx1"/>
                </a:solidFill>
                <a:round/>
                <a:headEnd/>
                <a:tailEnd/>
              </a:ln>
            </p:spPr>
            <p:txBody>
              <a:bodyPr/>
              <a:lstStyle/>
              <a:p>
                <a:endParaRPr lang="cs-CZ"/>
              </a:p>
            </p:txBody>
          </p:sp>
          <p:sp>
            <p:nvSpPr>
              <p:cNvPr id="97" name="Line 7"/>
              <p:cNvSpPr>
                <a:spLocks noChangeShapeType="1"/>
              </p:cNvSpPr>
              <p:nvPr/>
            </p:nvSpPr>
            <p:spPr bwMode="auto">
              <a:xfrm flipH="1" flipV="1">
                <a:off x="1793875" y="4162425"/>
                <a:ext cx="1112838" cy="574675"/>
              </a:xfrm>
              <a:prstGeom prst="line">
                <a:avLst/>
              </a:prstGeom>
              <a:noFill/>
              <a:ln w="9525">
                <a:solidFill>
                  <a:srgbClr val="FFC000"/>
                </a:solidFill>
                <a:round/>
                <a:headEnd/>
                <a:tailEnd type="triangle" w="med" len="med"/>
              </a:ln>
            </p:spPr>
            <p:txBody>
              <a:bodyPr wrap="none"/>
              <a:lstStyle/>
              <a:p>
                <a:endParaRPr lang="cs-CZ"/>
              </a:p>
            </p:txBody>
          </p:sp>
          <p:sp>
            <p:nvSpPr>
              <p:cNvPr id="98" name="Line 8"/>
              <p:cNvSpPr>
                <a:spLocks noChangeShapeType="1"/>
              </p:cNvSpPr>
              <p:nvPr/>
            </p:nvSpPr>
            <p:spPr bwMode="auto">
              <a:xfrm flipH="1" flipV="1">
                <a:off x="1660525" y="3284538"/>
                <a:ext cx="1246188" cy="1452562"/>
              </a:xfrm>
              <a:prstGeom prst="line">
                <a:avLst/>
              </a:prstGeom>
              <a:noFill/>
              <a:ln w="9525">
                <a:solidFill>
                  <a:srgbClr val="FFC000"/>
                </a:solidFill>
                <a:round/>
                <a:headEnd/>
                <a:tailEnd type="triangle" w="med" len="med"/>
              </a:ln>
            </p:spPr>
            <p:txBody>
              <a:bodyPr wrap="none"/>
              <a:lstStyle/>
              <a:p>
                <a:endParaRPr lang="cs-CZ"/>
              </a:p>
            </p:txBody>
          </p:sp>
          <p:sp>
            <p:nvSpPr>
              <p:cNvPr id="99" name="Line 9"/>
              <p:cNvSpPr>
                <a:spLocks noChangeShapeType="1"/>
              </p:cNvSpPr>
              <p:nvPr/>
            </p:nvSpPr>
            <p:spPr bwMode="auto">
              <a:xfrm flipH="1" flipV="1">
                <a:off x="1968500" y="3203575"/>
                <a:ext cx="938213" cy="1533525"/>
              </a:xfrm>
              <a:prstGeom prst="line">
                <a:avLst/>
              </a:prstGeom>
              <a:noFill/>
              <a:ln w="9525">
                <a:solidFill>
                  <a:srgbClr val="FFC000"/>
                </a:solidFill>
                <a:round/>
                <a:headEnd/>
                <a:tailEnd type="triangle" w="med" len="med"/>
              </a:ln>
            </p:spPr>
            <p:txBody>
              <a:bodyPr wrap="none"/>
              <a:lstStyle/>
              <a:p>
                <a:endParaRPr lang="cs-CZ"/>
              </a:p>
            </p:txBody>
          </p:sp>
          <p:sp>
            <p:nvSpPr>
              <p:cNvPr id="100" name="Line 10"/>
              <p:cNvSpPr>
                <a:spLocks noChangeShapeType="1"/>
              </p:cNvSpPr>
              <p:nvPr/>
            </p:nvSpPr>
            <p:spPr bwMode="auto">
              <a:xfrm flipH="1" flipV="1">
                <a:off x="1400175" y="3532188"/>
                <a:ext cx="1506538" cy="1204912"/>
              </a:xfrm>
              <a:prstGeom prst="line">
                <a:avLst/>
              </a:prstGeom>
              <a:noFill/>
              <a:ln w="9525">
                <a:solidFill>
                  <a:srgbClr val="FFC000"/>
                </a:solidFill>
                <a:round/>
                <a:headEnd/>
                <a:tailEnd type="triangle" w="med" len="med"/>
              </a:ln>
            </p:spPr>
            <p:txBody>
              <a:bodyPr wrap="none"/>
              <a:lstStyle/>
              <a:p>
                <a:endParaRPr lang="cs-CZ"/>
              </a:p>
            </p:txBody>
          </p:sp>
          <p:sp>
            <p:nvSpPr>
              <p:cNvPr id="101" name="Line 11"/>
              <p:cNvSpPr>
                <a:spLocks noChangeShapeType="1"/>
              </p:cNvSpPr>
              <p:nvPr/>
            </p:nvSpPr>
            <p:spPr bwMode="auto">
              <a:xfrm flipH="1" flipV="1">
                <a:off x="2403475" y="3443288"/>
                <a:ext cx="503238" cy="1293812"/>
              </a:xfrm>
              <a:prstGeom prst="line">
                <a:avLst/>
              </a:prstGeom>
              <a:noFill/>
              <a:ln w="9525">
                <a:solidFill>
                  <a:srgbClr val="FFC000"/>
                </a:solidFill>
                <a:round/>
                <a:headEnd/>
                <a:tailEnd type="triangle" w="med" len="med"/>
              </a:ln>
            </p:spPr>
            <p:txBody>
              <a:bodyPr wrap="none"/>
              <a:lstStyle/>
              <a:p>
                <a:endParaRPr lang="cs-CZ"/>
              </a:p>
            </p:txBody>
          </p:sp>
        </p:grpSp>
        <p:grpSp>
          <p:nvGrpSpPr>
            <p:cNvPr id="69" name="Skupina 68"/>
            <p:cNvGrpSpPr/>
            <p:nvPr/>
          </p:nvGrpSpPr>
          <p:grpSpPr>
            <a:xfrm>
              <a:off x="7076124" y="1905000"/>
              <a:ext cx="1929124" cy="1981303"/>
              <a:chOff x="356876" y="1752600"/>
              <a:chExt cx="2059607" cy="2115315"/>
            </a:xfrm>
          </p:grpSpPr>
          <p:sp>
            <p:nvSpPr>
              <p:cNvPr id="70" name="Oval 6"/>
              <p:cNvSpPr/>
              <p:nvPr/>
            </p:nvSpPr>
            <p:spPr>
              <a:xfrm>
                <a:off x="714158" y="3741452"/>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1" name="Freeform 17"/>
              <p:cNvSpPr/>
              <p:nvPr/>
            </p:nvSpPr>
            <p:spPr>
              <a:xfrm>
                <a:off x="356876" y="3749968"/>
                <a:ext cx="897001" cy="117947"/>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72" name="Straight Connector 18"/>
              <p:cNvCxnSpPr>
                <a:stCxn id="71" idx="1"/>
              </p:cNvCxnSpPr>
              <p:nvPr/>
            </p:nvCxnSpPr>
            <p:spPr>
              <a:xfrm flipV="1">
                <a:off x="726632" y="1752600"/>
                <a:ext cx="873568" cy="2000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19"/>
              <p:cNvCxnSpPr>
                <a:stCxn id="71" idx="1"/>
              </p:cNvCxnSpPr>
              <p:nvPr/>
            </p:nvCxnSpPr>
            <p:spPr>
              <a:xfrm flipV="1">
                <a:off x="726632" y="2590800"/>
                <a:ext cx="1635568" cy="11624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Freeform 21"/>
              <p:cNvSpPr/>
              <p:nvPr/>
            </p:nvSpPr>
            <p:spPr>
              <a:xfrm rot="14857975">
                <a:off x="1255167" y="2242234"/>
                <a:ext cx="1115695" cy="330749"/>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Lst>
                <a:ahLst/>
                <a:cxnLst>
                  <a:cxn ang="0">
                    <a:pos x="connsiteX0" y="connsiteY0"/>
                  </a:cxn>
                  <a:cxn ang="0">
                    <a:pos x="connsiteX1" y="connsiteY1"/>
                  </a:cxn>
                  <a:cxn ang="0">
                    <a:pos x="connsiteX2" y="connsiteY2"/>
                  </a:cxn>
                  <a:cxn ang="0">
                    <a:pos x="connsiteX3" y="connsiteY3"/>
                  </a:cxn>
                </a:cxnLst>
                <a:rect l="l" t="t" r="r" b="b"/>
                <a:pathLst>
                  <a:path w="3113842" h="883371">
                    <a:moveTo>
                      <a:pt x="0" y="883371"/>
                    </a:moveTo>
                    <a:cubicBezTo>
                      <a:pt x="332994" y="727923"/>
                      <a:pt x="1117961" y="176628"/>
                      <a:pt x="1529920" y="88314"/>
                    </a:cubicBezTo>
                    <a:cubicBezTo>
                      <a:pt x="1941879" y="0"/>
                      <a:pt x="2207765" y="359825"/>
                      <a:pt x="2471752" y="353490"/>
                    </a:cubicBezTo>
                    <a:cubicBezTo>
                      <a:pt x="2735739" y="347155"/>
                      <a:pt x="3036118" y="67067"/>
                      <a:pt x="3113842" y="50303"/>
                    </a:cubicBezTo>
                  </a:path>
                </a:pathLst>
              </a:custGeom>
              <a:ln w="3810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75" name="Oval 22"/>
              <p:cNvSpPr/>
              <p:nvPr/>
            </p:nvSpPr>
            <p:spPr>
              <a:xfrm>
                <a:off x="2396806" y="2384615"/>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grpSp>
      <p:grpSp>
        <p:nvGrpSpPr>
          <p:cNvPr id="165" name="Skupina 164"/>
          <p:cNvGrpSpPr/>
          <p:nvPr/>
        </p:nvGrpSpPr>
        <p:grpSpPr>
          <a:xfrm>
            <a:off x="13648" y="4204648"/>
            <a:ext cx="4495800" cy="2514600"/>
            <a:chOff x="13648" y="4204648"/>
            <a:chExt cx="4495800" cy="2514600"/>
          </a:xfrm>
        </p:grpSpPr>
        <p:sp>
          <p:nvSpPr>
            <p:cNvPr id="79" name="Zaoblený obdélník 78"/>
            <p:cNvSpPr/>
            <p:nvPr/>
          </p:nvSpPr>
          <p:spPr bwMode="auto">
            <a:xfrm>
              <a:off x="13648" y="4204648"/>
              <a:ext cx="4495800" cy="2514600"/>
            </a:xfrm>
            <a:prstGeom prst="roundRect">
              <a:avLst>
                <a:gd name="adj" fmla="val 6845"/>
              </a:avLst>
            </a:prstGeom>
            <a:solidFill>
              <a:schemeClr val="bg1">
                <a:lumMod val="85000"/>
                <a:lumOff val="15000"/>
              </a:schemeClr>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pic>
          <p:nvPicPr>
            <p:cNvPr id="4103" name="Picture 7" descr="C:\Users\Milos\thesis\09\img\brdf2.png"/>
            <p:cNvPicPr>
              <a:picLocks noChangeAspect="1" noChangeArrowheads="1"/>
            </p:cNvPicPr>
            <p:nvPr/>
          </p:nvPicPr>
          <p:blipFill>
            <a:blip r:embed="rId4" cstate="print"/>
            <a:srcRect/>
            <a:stretch>
              <a:fillRect/>
            </a:stretch>
          </p:blipFill>
          <p:spPr bwMode="auto">
            <a:xfrm>
              <a:off x="2147248" y="4343400"/>
              <a:ext cx="2209800" cy="2209800"/>
            </a:xfrm>
            <a:prstGeom prst="rect">
              <a:avLst/>
            </a:prstGeom>
            <a:noFill/>
            <a:ln>
              <a:solidFill>
                <a:schemeClr val="tx1"/>
              </a:solidFill>
            </a:ln>
          </p:spPr>
        </p:pic>
        <p:sp>
          <p:nvSpPr>
            <p:cNvPr id="58" name="TextovéPole 57"/>
            <p:cNvSpPr txBox="1"/>
            <p:nvPr/>
          </p:nvSpPr>
          <p:spPr>
            <a:xfrm>
              <a:off x="2528248" y="6172200"/>
              <a:ext cx="1872629" cy="369332"/>
            </a:xfrm>
            <a:prstGeom prst="rect">
              <a:avLst/>
            </a:prstGeom>
            <a:noFill/>
          </p:spPr>
          <p:txBody>
            <a:bodyPr wrap="none" rtlCol="0">
              <a:spAutoFit/>
            </a:bodyPr>
            <a:lstStyle/>
            <a:p>
              <a:r>
                <a:rPr lang="en-US" b="1" dirty="0" smtClean="0"/>
                <a:t>BRDF 2 sampling</a:t>
              </a:r>
              <a:endParaRPr lang="cs-CZ" b="1" dirty="0"/>
            </a:p>
          </p:txBody>
        </p:sp>
        <p:grpSp>
          <p:nvGrpSpPr>
            <p:cNvPr id="61" name="Skupina 60"/>
            <p:cNvGrpSpPr/>
            <p:nvPr/>
          </p:nvGrpSpPr>
          <p:grpSpPr>
            <a:xfrm>
              <a:off x="166048" y="4495697"/>
              <a:ext cx="1929124" cy="1981303"/>
              <a:chOff x="356876" y="1752600"/>
              <a:chExt cx="2059607" cy="2115315"/>
            </a:xfrm>
          </p:grpSpPr>
          <p:sp>
            <p:nvSpPr>
              <p:cNvPr id="62" name="Oval 6"/>
              <p:cNvSpPr/>
              <p:nvPr/>
            </p:nvSpPr>
            <p:spPr>
              <a:xfrm>
                <a:off x="714158" y="3741452"/>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63" name="Freeform 17"/>
              <p:cNvSpPr/>
              <p:nvPr/>
            </p:nvSpPr>
            <p:spPr>
              <a:xfrm>
                <a:off x="356876" y="3749968"/>
                <a:ext cx="897001" cy="117947"/>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64" name="Straight Connector 18"/>
              <p:cNvCxnSpPr>
                <a:stCxn id="63" idx="1"/>
              </p:cNvCxnSpPr>
              <p:nvPr/>
            </p:nvCxnSpPr>
            <p:spPr>
              <a:xfrm flipV="1">
                <a:off x="726632" y="1752600"/>
                <a:ext cx="873568" cy="2000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19"/>
              <p:cNvCxnSpPr>
                <a:stCxn id="63" idx="1"/>
              </p:cNvCxnSpPr>
              <p:nvPr/>
            </p:nvCxnSpPr>
            <p:spPr>
              <a:xfrm flipV="1">
                <a:off x="726632" y="2590800"/>
                <a:ext cx="1635568" cy="11624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Freeform 21"/>
              <p:cNvSpPr/>
              <p:nvPr/>
            </p:nvSpPr>
            <p:spPr>
              <a:xfrm rot="14857975">
                <a:off x="1255167" y="2242234"/>
                <a:ext cx="1115695" cy="330749"/>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Lst>
                <a:ahLst/>
                <a:cxnLst>
                  <a:cxn ang="0">
                    <a:pos x="connsiteX0" y="connsiteY0"/>
                  </a:cxn>
                  <a:cxn ang="0">
                    <a:pos x="connsiteX1" y="connsiteY1"/>
                  </a:cxn>
                  <a:cxn ang="0">
                    <a:pos x="connsiteX2" y="connsiteY2"/>
                  </a:cxn>
                  <a:cxn ang="0">
                    <a:pos x="connsiteX3" y="connsiteY3"/>
                  </a:cxn>
                </a:cxnLst>
                <a:rect l="l" t="t" r="r" b="b"/>
                <a:pathLst>
                  <a:path w="3113842" h="883371">
                    <a:moveTo>
                      <a:pt x="0" y="883371"/>
                    </a:moveTo>
                    <a:cubicBezTo>
                      <a:pt x="332994" y="727923"/>
                      <a:pt x="1117961" y="176628"/>
                      <a:pt x="1529920" y="88314"/>
                    </a:cubicBezTo>
                    <a:cubicBezTo>
                      <a:pt x="1941879" y="0"/>
                      <a:pt x="2207765" y="359825"/>
                      <a:pt x="2471752" y="353490"/>
                    </a:cubicBezTo>
                    <a:cubicBezTo>
                      <a:pt x="2735739" y="347155"/>
                      <a:pt x="3036118" y="67067"/>
                      <a:pt x="3113842" y="50303"/>
                    </a:cubicBezTo>
                  </a:path>
                </a:pathLst>
              </a:custGeom>
              <a:ln w="3810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67" name="Oval 22"/>
              <p:cNvSpPr/>
              <p:nvPr/>
            </p:nvSpPr>
            <p:spPr>
              <a:xfrm>
                <a:off x="2396806" y="2384615"/>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grpSp>
          <p:nvGrpSpPr>
            <p:cNvPr id="94" name="Skupina 93"/>
            <p:cNvGrpSpPr/>
            <p:nvPr/>
          </p:nvGrpSpPr>
          <p:grpSpPr>
            <a:xfrm rot="16200000">
              <a:off x="844550" y="5022850"/>
              <a:ext cx="533399" cy="698499"/>
              <a:chOff x="1219200" y="3111500"/>
              <a:chExt cx="1938338" cy="1625600"/>
            </a:xfrm>
          </p:grpSpPr>
          <p:sp>
            <p:nvSpPr>
              <p:cNvPr id="88" name="Freeform 5"/>
              <p:cNvSpPr>
                <a:spLocks/>
              </p:cNvSpPr>
              <p:nvPr/>
            </p:nvSpPr>
            <p:spPr bwMode="auto">
              <a:xfrm rot="414673" flipH="1">
                <a:off x="1219200" y="3111500"/>
                <a:ext cx="1938338" cy="1603375"/>
              </a:xfrm>
              <a:custGeom>
                <a:avLst/>
                <a:gdLst>
                  <a:gd name="T0" fmla="*/ 128945 w 466"/>
                  <a:gd name="T1" fmla="*/ 1497787 h 410"/>
                  <a:gd name="T2" fmla="*/ 1692926 w 466"/>
                  <a:gd name="T3" fmla="*/ 840794 h 410"/>
                  <a:gd name="T4" fmla="*/ 1593098 w 466"/>
                  <a:gd name="T5" fmla="*/ 215087 h 410"/>
                  <a:gd name="T6" fmla="*/ 927574 w 466"/>
                  <a:gd name="T7" fmla="*/ 215087 h 410"/>
                  <a:gd name="T8" fmla="*/ 128945 w 466"/>
                  <a:gd name="T9" fmla="*/ 1497787 h 410"/>
                  <a:gd name="T10" fmla="*/ 0 60000 65536"/>
                  <a:gd name="T11" fmla="*/ 0 60000 65536"/>
                  <a:gd name="T12" fmla="*/ 0 60000 65536"/>
                  <a:gd name="T13" fmla="*/ 0 60000 65536"/>
                  <a:gd name="T14" fmla="*/ 0 60000 65536"/>
                  <a:gd name="T15" fmla="*/ 0 w 466"/>
                  <a:gd name="T16" fmla="*/ 0 h 410"/>
                  <a:gd name="T17" fmla="*/ 466 w 466"/>
                  <a:gd name="T18" fmla="*/ 410 h 410"/>
                </a:gdLst>
                <a:ahLst/>
                <a:cxnLst>
                  <a:cxn ang="T10">
                    <a:pos x="T0" y="T1"/>
                  </a:cxn>
                  <a:cxn ang="T11">
                    <a:pos x="T2" y="T3"/>
                  </a:cxn>
                  <a:cxn ang="T12">
                    <a:pos x="T4" y="T5"/>
                  </a:cxn>
                  <a:cxn ang="T13">
                    <a:pos x="T6" y="T7"/>
                  </a:cxn>
                  <a:cxn ang="T14">
                    <a:pos x="T8" y="T9"/>
                  </a:cxn>
                </a:cxnLst>
                <a:rect l="T15" t="T16" r="T17" b="T18"/>
                <a:pathLst>
                  <a:path w="466" h="410">
                    <a:moveTo>
                      <a:pt x="31" y="383"/>
                    </a:moveTo>
                    <a:cubicBezTo>
                      <a:pt x="62" y="410"/>
                      <a:pt x="348" y="270"/>
                      <a:pt x="407" y="215"/>
                    </a:cubicBezTo>
                    <a:cubicBezTo>
                      <a:pt x="466" y="160"/>
                      <a:pt x="414" y="82"/>
                      <a:pt x="383" y="55"/>
                    </a:cubicBezTo>
                    <a:cubicBezTo>
                      <a:pt x="352" y="28"/>
                      <a:pt x="283" y="0"/>
                      <a:pt x="223" y="55"/>
                    </a:cubicBezTo>
                    <a:cubicBezTo>
                      <a:pt x="163" y="110"/>
                      <a:pt x="0" y="356"/>
                      <a:pt x="31" y="383"/>
                    </a:cubicBezTo>
                    <a:close/>
                  </a:path>
                </a:pathLst>
              </a:custGeom>
              <a:solidFill>
                <a:schemeClr val="accent1"/>
              </a:solidFill>
              <a:ln w="9525">
                <a:solidFill>
                  <a:schemeClr val="tx1"/>
                </a:solidFill>
                <a:round/>
                <a:headEnd/>
                <a:tailEnd/>
              </a:ln>
            </p:spPr>
            <p:txBody>
              <a:bodyPr/>
              <a:lstStyle/>
              <a:p>
                <a:endParaRPr lang="cs-CZ"/>
              </a:p>
            </p:txBody>
          </p:sp>
          <p:sp>
            <p:nvSpPr>
              <p:cNvPr id="89" name="Line 7"/>
              <p:cNvSpPr>
                <a:spLocks noChangeShapeType="1"/>
              </p:cNvSpPr>
              <p:nvPr/>
            </p:nvSpPr>
            <p:spPr bwMode="auto">
              <a:xfrm flipH="1" flipV="1">
                <a:off x="1793875" y="4162425"/>
                <a:ext cx="1112838" cy="574675"/>
              </a:xfrm>
              <a:prstGeom prst="line">
                <a:avLst/>
              </a:prstGeom>
              <a:noFill/>
              <a:ln w="9525">
                <a:solidFill>
                  <a:srgbClr val="FFC000"/>
                </a:solidFill>
                <a:round/>
                <a:headEnd/>
                <a:tailEnd type="triangle" w="med" len="med"/>
              </a:ln>
            </p:spPr>
            <p:txBody>
              <a:bodyPr wrap="none"/>
              <a:lstStyle/>
              <a:p>
                <a:endParaRPr lang="cs-CZ"/>
              </a:p>
            </p:txBody>
          </p:sp>
          <p:sp>
            <p:nvSpPr>
              <p:cNvPr id="90" name="Line 8"/>
              <p:cNvSpPr>
                <a:spLocks noChangeShapeType="1"/>
              </p:cNvSpPr>
              <p:nvPr/>
            </p:nvSpPr>
            <p:spPr bwMode="auto">
              <a:xfrm flipH="1" flipV="1">
                <a:off x="1660525" y="3284538"/>
                <a:ext cx="1246188" cy="1452562"/>
              </a:xfrm>
              <a:prstGeom prst="line">
                <a:avLst/>
              </a:prstGeom>
              <a:noFill/>
              <a:ln w="9525">
                <a:solidFill>
                  <a:srgbClr val="FFC000"/>
                </a:solidFill>
                <a:round/>
                <a:headEnd/>
                <a:tailEnd type="triangle" w="med" len="med"/>
              </a:ln>
            </p:spPr>
            <p:txBody>
              <a:bodyPr wrap="none"/>
              <a:lstStyle/>
              <a:p>
                <a:endParaRPr lang="cs-CZ"/>
              </a:p>
            </p:txBody>
          </p:sp>
          <p:sp>
            <p:nvSpPr>
              <p:cNvPr id="91" name="Line 9"/>
              <p:cNvSpPr>
                <a:spLocks noChangeShapeType="1"/>
              </p:cNvSpPr>
              <p:nvPr/>
            </p:nvSpPr>
            <p:spPr bwMode="auto">
              <a:xfrm flipH="1" flipV="1">
                <a:off x="1968500" y="3203575"/>
                <a:ext cx="938213" cy="1533525"/>
              </a:xfrm>
              <a:prstGeom prst="line">
                <a:avLst/>
              </a:prstGeom>
              <a:noFill/>
              <a:ln w="9525">
                <a:solidFill>
                  <a:srgbClr val="FFC000"/>
                </a:solidFill>
                <a:round/>
                <a:headEnd/>
                <a:tailEnd type="triangle" w="med" len="med"/>
              </a:ln>
            </p:spPr>
            <p:txBody>
              <a:bodyPr wrap="none"/>
              <a:lstStyle/>
              <a:p>
                <a:endParaRPr lang="cs-CZ"/>
              </a:p>
            </p:txBody>
          </p:sp>
          <p:sp>
            <p:nvSpPr>
              <p:cNvPr id="92" name="Line 10"/>
              <p:cNvSpPr>
                <a:spLocks noChangeShapeType="1"/>
              </p:cNvSpPr>
              <p:nvPr/>
            </p:nvSpPr>
            <p:spPr bwMode="auto">
              <a:xfrm flipH="1" flipV="1">
                <a:off x="1400175" y="3532188"/>
                <a:ext cx="1506538" cy="1204912"/>
              </a:xfrm>
              <a:prstGeom prst="line">
                <a:avLst/>
              </a:prstGeom>
              <a:noFill/>
              <a:ln w="9525">
                <a:solidFill>
                  <a:srgbClr val="FFC000"/>
                </a:solidFill>
                <a:round/>
                <a:headEnd/>
                <a:tailEnd type="triangle" w="med" len="med"/>
              </a:ln>
            </p:spPr>
            <p:txBody>
              <a:bodyPr wrap="none"/>
              <a:lstStyle/>
              <a:p>
                <a:endParaRPr lang="cs-CZ"/>
              </a:p>
            </p:txBody>
          </p:sp>
          <p:sp>
            <p:nvSpPr>
              <p:cNvPr id="93" name="Line 11"/>
              <p:cNvSpPr>
                <a:spLocks noChangeShapeType="1"/>
              </p:cNvSpPr>
              <p:nvPr/>
            </p:nvSpPr>
            <p:spPr bwMode="auto">
              <a:xfrm flipH="1" flipV="1">
                <a:off x="2403475" y="3443288"/>
                <a:ext cx="503238" cy="1293812"/>
              </a:xfrm>
              <a:prstGeom prst="line">
                <a:avLst/>
              </a:prstGeom>
              <a:noFill/>
              <a:ln w="9525">
                <a:solidFill>
                  <a:srgbClr val="FFC000"/>
                </a:solidFill>
                <a:round/>
                <a:headEnd/>
                <a:tailEnd type="triangle" w="med" len="med"/>
              </a:ln>
            </p:spPr>
            <p:txBody>
              <a:bodyPr wrap="none"/>
              <a:lstStyle/>
              <a:p>
                <a:endParaRPr lang="cs-CZ"/>
              </a:p>
            </p:txBody>
          </p:sp>
        </p:grpSp>
        <p:sp>
          <p:nvSpPr>
            <p:cNvPr id="68" name="Oval 18"/>
            <p:cNvSpPr/>
            <p:nvPr/>
          </p:nvSpPr>
          <p:spPr>
            <a:xfrm>
              <a:off x="1143000" y="4675393"/>
              <a:ext cx="813680" cy="84215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Skupina 161"/>
          <p:cNvGrpSpPr/>
          <p:nvPr/>
        </p:nvGrpSpPr>
        <p:grpSpPr>
          <a:xfrm>
            <a:off x="13648" y="1600200"/>
            <a:ext cx="4495800" cy="2514600"/>
            <a:chOff x="13648" y="1600200"/>
            <a:chExt cx="4495800" cy="2514600"/>
          </a:xfrm>
        </p:grpSpPr>
        <p:sp>
          <p:nvSpPr>
            <p:cNvPr id="78" name="Zaoblený obdélník 77"/>
            <p:cNvSpPr/>
            <p:nvPr/>
          </p:nvSpPr>
          <p:spPr bwMode="auto">
            <a:xfrm>
              <a:off x="13648" y="1600200"/>
              <a:ext cx="4495800" cy="2514600"/>
            </a:xfrm>
            <a:prstGeom prst="roundRect">
              <a:avLst>
                <a:gd name="adj" fmla="val 6845"/>
              </a:avLst>
            </a:prstGeom>
            <a:solidFill>
              <a:schemeClr val="bg1">
                <a:lumMod val="85000"/>
                <a:lumOff val="15000"/>
              </a:schemeClr>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pic>
          <p:nvPicPr>
            <p:cNvPr id="4100" name="Picture 4" descr="C:\Users\Milos\thesis\09\img\cone.png"/>
            <p:cNvPicPr>
              <a:picLocks noChangeAspect="1" noChangeArrowheads="1"/>
            </p:cNvPicPr>
            <p:nvPr/>
          </p:nvPicPr>
          <p:blipFill>
            <a:blip r:embed="rId5" cstate="print"/>
            <a:srcRect/>
            <a:stretch>
              <a:fillRect/>
            </a:stretch>
          </p:blipFill>
          <p:spPr bwMode="auto">
            <a:xfrm>
              <a:off x="2147248" y="1752600"/>
              <a:ext cx="2194379" cy="2194379"/>
            </a:xfrm>
            <a:prstGeom prst="rect">
              <a:avLst/>
            </a:prstGeom>
            <a:noFill/>
            <a:ln>
              <a:solidFill>
                <a:schemeClr val="tx1"/>
              </a:solidFill>
            </a:ln>
          </p:spPr>
        </p:pic>
        <p:grpSp>
          <p:nvGrpSpPr>
            <p:cNvPr id="41" name="Skupina 40"/>
            <p:cNvGrpSpPr/>
            <p:nvPr/>
          </p:nvGrpSpPr>
          <p:grpSpPr>
            <a:xfrm>
              <a:off x="166048" y="1905000"/>
              <a:ext cx="1929124" cy="1981303"/>
              <a:chOff x="356876" y="1752600"/>
              <a:chExt cx="2059607" cy="2115315"/>
            </a:xfrm>
          </p:grpSpPr>
          <p:sp>
            <p:nvSpPr>
              <p:cNvPr id="20" name="Oval 6"/>
              <p:cNvSpPr/>
              <p:nvPr/>
            </p:nvSpPr>
            <p:spPr>
              <a:xfrm>
                <a:off x="714158" y="3741452"/>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26" name="Freeform 17"/>
              <p:cNvSpPr/>
              <p:nvPr/>
            </p:nvSpPr>
            <p:spPr>
              <a:xfrm>
                <a:off x="356876" y="3749968"/>
                <a:ext cx="897001" cy="117947"/>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27" name="Straight Connector 18"/>
              <p:cNvCxnSpPr>
                <a:stCxn id="26" idx="1"/>
              </p:cNvCxnSpPr>
              <p:nvPr/>
            </p:nvCxnSpPr>
            <p:spPr>
              <a:xfrm flipV="1">
                <a:off x="726632" y="1752600"/>
                <a:ext cx="873568" cy="2000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19"/>
              <p:cNvCxnSpPr>
                <a:stCxn id="26" idx="1"/>
              </p:cNvCxnSpPr>
              <p:nvPr/>
            </p:nvCxnSpPr>
            <p:spPr>
              <a:xfrm flipV="1">
                <a:off x="726632" y="2590800"/>
                <a:ext cx="1635568" cy="11624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Freeform 21"/>
              <p:cNvSpPr/>
              <p:nvPr/>
            </p:nvSpPr>
            <p:spPr>
              <a:xfrm rot="14857975">
                <a:off x="1255167" y="2242234"/>
                <a:ext cx="1115695" cy="330749"/>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Lst>
                <a:ahLst/>
                <a:cxnLst>
                  <a:cxn ang="0">
                    <a:pos x="connsiteX0" y="connsiteY0"/>
                  </a:cxn>
                  <a:cxn ang="0">
                    <a:pos x="connsiteX1" y="connsiteY1"/>
                  </a:cxn>
                  <a:cxn ang="0">
                    <a:pos x="connsiteX2" y="connsiteY2"/>
                  </a:cxn>
                  <a:cxn ang="0">
                    <a:pos x="connsiteX3" y="connsiteY3"/>
                  </a:cxn>
                </a:cxnLst>
                <a:rect l="l" t="t" r="r" b="b"/>
                <a:pathLst>
                  <a:path w="3113842" h="883371">
                    <a:moveTo>
                      <a:pt x="0" y="883371"/>
                    </a:moveTo>
                    <a:cubicBezTo>
                      <a:pt x="332994" y="727923"/>
                      <a:pt x="1117961" y="176628"/>
                      <a:pt x="1529920" y="88314"/>
                    </a:cubicBezTo>
                    <a:cubicBezTo>
                      <a:pt x="1941879" y="0"/>
                      <a:pt x="2207765" y="359825"/>
                      <a:pt x="2471752" y="353490"/>
                    </a:cubicBezTo>
                    <a:cubicBezTo>
                      <a:pt x="2735739" y="347155"/>
                      <a:pt x="3036118" y="67067"/>
                      <a:pt x="3113842" y="50303"/>
                    </a:cubicBezTo>
                  </a:path>
                </a:pathLst>
              </a:custGeom>
              <a:ln w="3810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31" name="Oval 22"/>
              <p:cNvSpPr/>
              <p:nvPr/>
            </p:nvSpPr>
            <p:spPr>
              <a:xfrm>
                <a:off x="2396806" y="2384615"/>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sp>
          <p:nvSpPr>
            <p:cNvPr id="56" name="TextovéPole 55"/>
            <p:cNvSpPr txBox="1"/>
            <p:nvPr/>
          </p:nvSpPr>
          <p:spPr>
            <a:xfrm>
              <a:off x="2680648" y="3581400"/>
              <a:ext cx="1653017" cy="369332"/>
            </a:xfrm>
            <a:prstGeom prst="rect">
              <a:avLst/>
            </a:prstGeom>
            <a:noFill/>
          </p:spPr>
          <p:txBody>
            <a:bodyPr wrap="none" rtlCol="0">
              <a:spAutoFit/>
            </a:bodyPr>
            <a:lstStyle/>
            <a:p>
              <a:r>
                <a:rPr lang="en-US" b="1" dirty="0" smtClean="0"/>
                <a:t>Cone sampling</a:t>
              </a:r>
              <a:endParaRPr lang="cs-CZ" b="1" dirty="0"/>
            </a:p>
          </p:txBody>
        </p:sp>
        <p:sp>
          <p:nvSpPr>
            <p:cNvPr id="60" name="Oval 18"/>
            <p:cNvSpPr/>
            <p:nvPr/>
          </p:nvSpPr>
          <p:spPr>
            <a:xfrm>
              <a:off x="1143000" y="2057400"/>
              <a:ext cx="813680" cy="84215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Přímá spojovací šipka 82"/>
            <p:cNvCxnSpPr/>
            <p:nvPr/>
          </p:nvCxnSpPr>
          <p:spPr bwMode="auto">
            <a:xfrm rot="5400000" flipH="1" flipV="1">
              <a:off x="357014" y="3116578"/>
              <a:ext cx="811411" cy="458638"/>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84" name="Přímá spojovací šipka 83"/>
            <p:cNvCxnSpPr/>
            <p:nvPr/>
          </p:nvCxnSpPr>
          <p:spPr bwMode="auto">
            <a:xfrm rot="5400000" flipH="1" flipV="1">
              <a:off x="417398" y="3090698"/>
              <a:ext cx="776906" cy="544902"/>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86" name="Přímá spojovací šipka 85"/>
            <p:cNvCxnSpPr/>
            <p:nvPr/>
          </p:nvCxnSpPr>
          <p:spPr bwMode="auto">
            <a:xfrm flipV="1">
              <a:off x="533400" y="3121346"/>
              <a:ext cx="682925" cy="630257"/>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02" name="Přímá spojovací šipka 101"/>
            <p:cNvCxnSpPr/>
            <p:nvPr/>
          </p:nvCxnSpPr>
          <p:spPr bwMode="auto">
            <a:xfrm rot="5400000" flipH="1" flipV="1">
              <a:off x="300941" y="3120891"/>
              <a:ext cx="863171" cy="39825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03" name="Přímá spojovací šipka 102"/>
            <p:cNvCxnSpPr/>
            <p:nvPr/>
          </p:nvCxnSpPr>
          <p:spPr bwMode="auto">
            <a:xfrm rot="5400000" flipH="1" flipV="1">
              <a:off x="486410" y="3090700"/>
              <a:ext cx="707897" cy="613915"/>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grpSp>
      <p:grpSp>
        <p:nvGrpSpPr>
          <p:cNvPr id="164" name="Skupina 163"/>
          <p:cNvGrpSpPr/>
          <p:nvPr/>
        </p:nvGrpSpPr>
        <p:grpSpPr>
          <a:xfrm>
            <a:off x="4585648" y="4191000"/>
            <a:ext cx="4495800" cy="2514600"/>
            <a:chOff x="4585648" y="4191000"/>
            <a:chExt cx="4495800" cy="2514600"/>
          </a:xfrm>
        </p:grpSpPr>
        <p:sp>
          <p:nvSpPr>
            <p:cNvPr id="80" name="Zaoblený obdélník 79"/>
            <p:cNvSpPr/>
            <p:nvPr/>
          </p:nvSpPr>
          <p:spPr bwMode="auto">
            <a:xfrm>
              <a:off x="4585648" y="4191000"/>
              <a:ext cx="4495800" cy="2514600"/>
            </a:xfrm>
            <a:prstGeom prst="roundRect">
              <a:avLst>
                <a:gd name="adj" fmla="val 6845"/>
              </a:avLst>
            </a:prstGeom>
            <a:solidFill>
              <a:schemeClr val="bg1">
                <a:lumMod val="85000"/>
                <a:lumOff val="15000"/>
              </a:schemeClr>
            </a:solid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pic>
          <p:nvPicPr>
            <p:cNvPr id="4101" name="Picture 5" descr="C:\Users\Milos\thesis\09\img\mis.png"/>
            <p:cNvPicPr>
              <a:picLocks noChangeAspect="1" noChangeArrowheads="1"/>
            </p:cNvPicPr>
            <p:nvPr/>
          </p:nvPicPr>
          <p:blipFill>
            <a:blip r:embed="rId6" cstate="print"/>
            <a:srcRect/>
            <a:stretch>
              <a:fillRect/>
            </a:stretch>
          </p:blipFill>
          <p:spPr bwMode="auto">
            <a:xfrm>
              <a:off x="4757950" y="4358821"/>
              <a:ext cx="2194379" cy="2194379"/>
            </a:xfrm>
            <a:prstGeom prst="rect">
              <a:avLst/>
            </a:prstGeom>
            <a:noFill/>
            <a:ln w="9525">
              <a:solidFill>
                <a:schemeClr val="tx1"/>
              </a:solidFill>
            </a:ln>
          </p:spPr>
        </p:pic>
        <p:sp>
          <p:nvSpPr>
            <p:cNvPr id="59" name="TextovéPole 58"/>
            <p:cNvSpPr txBox="1"/>
            <p:nvPr/>
          </p:nvSpPr>
          <p:spPr>
            <a:xfrm>
              <a:off x="4800600" y="6183868"/>
              <a:ext cx="2164375" cy="369332"/>
            </a:xfrm>
            <a:prstGeom prst="rect">
              <a:avLst/>
            </a:prstGeom>
            <a:noFill/>
          </p:spPr>
          <p:txBody>
            <a:bodyPr wrap="none" rtlCol="0">
              <a:spAutoFit/>
            </a:bodyPr>
            <a:lstStyle/>
            <a:p>
              <a:r>
                <a:rPr lang="en-US" b="1" dirty="0" smtClean="0"/>
                <a:t>Combined sampling</a:t>
              </a:r>
              <a:endParaRPr lang="cs-CZ" b="1" dirty="0"/>
            </a:p>
          </p:txBody>
        </p:sp>
        <p:grpSp>
          <p:nvGrpSpPr>
            <p:cNvPr id="108" name="Skupina 107"/>
            <p:cNvGrpSpPr/>
            <p:nvPr/>
          </p:nvGrpSpPr>
          <p:grpSpPr>
            <a:xfrm>
              <a:off x="7062476" y="4495697"/>
              <a:ext cx="1929124" cy="1981303"/>
              <a:chOff x="356876" y="1752600"/>
              <a:chExt cx="2059607" cy="2115315"/>
            </a:xfrm>
          </p:grpSpPr>
          <p:sp>
            <p:nvSpPr>
              <p:cNvPr id="109" name="Oval 6"/>
              <p:cNvSpPr/>
              <p:nvPr/>
            </p:nvSpPr>
            <p:spPr>
              <a:xfrm>
                <a:off x="714158" y="3741452"/>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10" name="Freeform 17"/>
              <p:cNvSpPr/>
              <p:nvPr/>
            </p:nvSpPr>
            <p:spPr>
              <a:xfrm>
                <a:off x="356876" y="3749968"/>
                <a:ext cx="897001" cy="117947"/>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Lst>
                <a:ahLst/>
                <a:cxnLst>
                  <a:cxn ang="0">
                    <a:pos x="connsiteX0" y="connsiteY0"/>
                  </a:cxn>
                  <a:cxn ang="0">
                    <a:pos x="connsiteX1" y="connsiteY1"/>
                  </a:cxn>
                  <a:cxn ang="0">
                    <a:pos x="connsiteX2" y="connsiteY2"/>
                  </a:cxn>
                  <a:cxn ang="0">
                    <a:pos x="connsiteX3" y="connsiteY3"/>
                  </a:cxn>
                </a:cxnLst>
                <a:rect l="l" t="t" r="r" b="b"/>
                <a:pathLst>
                  <a:path w="2395728" h="329184">
                    <a:moveTo>
                      <a:pt x="0" y="329184"/>
                    </a:moveTo>
                    <a:cubicBezTo>
                      <a:pt x="332994" y="173736"/>
                      <a:pt x="665988" y="18288"/>
                      <a:pt x="987552" y="9144"/>
                    </a:cubicBezTo>
                    <a:cubicBezTo>
                      <a:pt x="1309116" y="0"/>
                      <a:pt x="1694688" y="242316"/>
                      <a:pt x="1929384" y="274320"/>
                    </a:cubicBezTo>
                    <a:cubicBezTo>
                      <a:pt x="2164080" y="306324"/>
                      <a:pt x="2318004" y="217932"/>
                      <a:pt x="2395728" y="201168"/>
                    </a:cubicBezTo>
                  </a:path>
                </a:pathLst>
              </a:cu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cxnSp>
            <p:nvCxnSpPr>
              <p:cNvPr id="111" name="Straight Connector 18"/>
              <p:cNvCxnSpPr>
                <a:stCxn id="110" idx="1"/>
              </p:cNvCxnSpPr>
              <p:nvPr/>
            </p:nvCxnSpPr>
            <p:spPr>
              <a:xfrm flipV="1">
                <a:off x="726632" y="1752600"/>
                <a:ext cx="873568" cy="20006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9"/>
              <p:cNvCxnSpPr>
                <a:stCxn id="110" idx="1"/>
              </p:cNvCxnSpPr>
              <p:nvPr/>
            </p:nvCxnSpPr>
            <p:spPr>
              <a:xfrm flipV="1">
                <a:off x="726632" y="2590800"/>
                <a:ext cx="1635568" cy="11624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 name="Freeform 21"/>
              <p:cNvSpPr/>
              <p:nvPr/>
            </p:nvSpPr>
            <p:spPr>
              <a:xfrm rot="14857975">
                <a:off x="1255167" y="2242234"/>
                <a:ext cx="1115695" cy="330749"/>
              </a:xfrm>
              <a:custGeom>
                <a:avLst/>
                <a:gdLst>
                  <a:gd name="connsiteX0" fmla="*/ 0 w 2473452"/>
                  <a:gd name="connsiteY0" fmla="*/ 329184 h 329184"/>
                  <a:gd name="connsiteX1" fmla="*/ 987552 w 2473452"/>
                  <a:gd name="connsiteY1" fmla="*/ 9144 h 329184"/>
                  <a:gd name="connsiteX2" fmla="*/ 1929384 w 2473452"/>
                  <a:gd name="connsiteY2" fmla="*/ 274320 h 329184"/>
                  <a:gd name="connsiteX3" fmla="*/ 2395728 w 2473452"/>
                  <a:gd name="connsiteY3" fmla="*/ 201168 h 329184"/>
                  <a:gd name="connsiteX4" fmla="*/ 2395728 w 2473452"/>
                  <a:gd name="connsiteY4" fmla="*/ 173736 h 329184"/>
                  <a:gd name="connsiteX0" fmla="*/ 0 w 2395728"/>
                  <a:gd name="connsiteY0" fmla="*/ 329184 h 329184"/>
                  <a:gd name="connsiteX1" fmla="*/ 987552 w 2395728"/>
                  <a:gd name="connsiteY1" fmla="*/ 9144 h 329184"/>
                  <a:gd name="connsiteX2" fmla="*/ 1929384 w 2395728"/>
                  <a:gd name="connsiteY2" fmla="*/ 274320 h 329184"/>
                  <a:gd name="connsiteX3" fmla="*/ 2395728 w 2395728"/>
                  <a:gd name="connsiteY3" fmla="*/ 201168 h 329184"/>
                  <a:gd name="connsiteX0" fmla="*/ 0 w 2760553"/>
                  <a:gd name="connsiteY0" fmla="*/ 588858 h 588858"/>
                  <a:gd name="connsiteX1" fmla="*/ 1352377 w 2760553"/>
                  <a:gd name="connsiteY1" fmla="*/ 46240 h 588858"/>
                  <a:gd name="connsiteX2" fmla="*/ 2294209 w 2760553"/>
                  <a:gd name="connsiteY2" fmla="*/ 311416 h 588858"/>
                  <a:gd name="connsiteX3" fmla="*/ 2760553 w 2760553"/>
                  <a:gd name="connsiteY3" fmla="*/ 238264 h 588858"/>
                  <a:gd name="connsiteX0" fmla="*/ 0 w 2936299"/>
                  <a:gd name="connsiteY0" fmla="*/ 588858 h 588858"/>
                  <a:gd name="connsiteX1" fmla="*/ 1352377 w 2936299"/>
                  <a:gd name="connsiteY1" fmla="*/ 46240 h 588858"/>
                  <a:gd name="connsiteX2" fmla="*/ 2294209 w 2936299"/>
                  <a:gd name="connsiteY2" fmla="*/ 311416 h 588858"/>
                  <a:gd name="connsiteX3" fmla="*/ 2936299 w 2936299"/>
                  <a:gd name="connsiteY3" fmla="*/ 8229 h 588858"/>
                  <a:gd name="connsiteX0" fmla="*/ 0 w 3113842"/>
                  <a:gd name="connsiteY0" fmla="*/ 883371 h 883371"/>
                  <a:gd name="connsiteX1" fmla="*/ 1529920 w 3113842"/>
                  <a:gd name="connsiteY1" fmla="*/ 88314 h 883371"/>
                  <a:gd name="connsiteX2" fmla="*/ 2471752 w 3113842"/>
                  <a:gd name="connsiteY2" fmla="*/ 353490 h 883371"/>
                  <a:gd name="connsiteX3" fmla="*/ 3113842 w 3113842"/>
                  <a:gd name="connsiteY3" fmla="*/ 50303 h 883371"/>
                </a:gdLst>
                <a:ahLst/>
                <a:cxnLst>
                  <a:cxn ang="0">
                    <a:pos x="connsiteX0" y="connsiteY0"/>
                  </a:cxn>
                  <a:cxn ang="0">
                    <a:pos x="connsiteX1" y="connsiteY1"/>
                  </a:cxn>
                  <a:cxn ang="0">
                    <a:pos x="connsiteX2" y="connsiteY2"/>
                  </a:cxn>
                  <a:cxn ang="0">
                    <a:pos x="connsiteX3" y="connsiteY3"/>
                  </a:cxn>
                </a:cxnLst>
                <a:rect l="l" t="t" r="r" b="b"/>
                <a:pathLst>
                  <a:path w="3113842" h="883371">
                    <a:moveTo>
                      <a:pt x="0" y="883371"/>
                    </a:moveTo>
                    <a:cubicBezTo>
                      <a:pt x="332994" y="727923"/>
                      <a:pt x="1117961" y="176628"/>
                      <a:pt x="1529920" y="88314"/>
                    </a:cubicBezTo>
                    <a:cubicBezTo>
                      <a:pt x="1941879" y="0"/>
                      <a:pt x="2207765" y="359825"/>
                      <a:pt x="2471752" y="353490"/>
                    </a:cubicBezTo>
                    <a:cubicBezTo>
                      <a:pt x="2735739" y="347155"/>
                      <a:pt x="3036118" y="67067"/>
                      <a:pt x="3113842" y="50303"/>
                    </a:cubicBezTo>
                  </a:path>
                </a:pathLst>
              </a:custGeom>
              <a:ln w="38100">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14" name="Oval 22"/>
              <p:cNvSpPr/>
              <p:nvPr/>
            </p:nvSpPr>
            <p:spPr>
              <a:xfrm>
                <a:off x="2396806" y="2384615"/>
                <a:ext cx="19677" cy="188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grpSp>
        <p:sp>
          <p:nvSpPr>
            <p:cNvPr id="142" name="Oval 18"/>
            <p:cNvSpPr/>
            <p:nvPr/>
          </p:nvSpPr>
          <p:spPr>
            <a:xfrm>
              <a:off x="8039428" y="4648097"/>
              <a:ext cx="813680" cy="842154"/>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Přímá spojovací šipka 142"/>
            <p:cNvCxnSpPr/>
            <p:nvPr/>
          </p:nvCxnSpPr>
          <p:spPr bwMode="auto">
            <a:xfrm rot="5400000" flipH="1" flipV="1">
              <a:off x="7253442" y="5707275"/>
              <a:ext cx="811411" cy="458638"/>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4" name="Přímá spojovací šipka 143"/>
            <p:cNvCxnSpPr/>
            <p:nvPr/>
          </p:nvCxnSpPr>
          <p:spPr bwMode="auto">
            <a:xfrm rot="5400000" flipH="1" flipV="1">
              <a:off x="7313826" y="5681395"/>
              <a:ext cx="776906" cy="544902"/>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5" name="Přímá spojovací šipka 144"/>
            <p:cNvCxnSpPr/>
            <p:nvPr/>
          </p:nvCxnSpPr>
          <p:spPr bwMode="auto">
            <a:xfrm flipV="1">
              <a:off x="7429828" y="5712043"/>
              <a:ext cx="682925" cy="630257"/>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6" name="Přímá spojovací šipka 145"/>
            <p:cNvCxnSpPr/>
            <p:nvPr/>
          </p:nvCxnSpPr>
          <p:spPr bwMode="auto">
            <a:xfrm rot="5400000" flipH="1" flipV="1">
              <a:off x="7197369" y="5711588"/>
              <a:ext cx="863171" cy="39825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7" name="Přímá spojovací šipka 146"/>
            <p:cNvCxnSpPr/>
            <p:nvPr/>
          </p:nvCxnSpPr>
          <p:spPr bwMode="auto">
            <a:xfrm rot="5400000" flipH="1" flipV="1">
              <a:off x="7382838" y="5681397"/>
              <a:ext cx="707897" cy="613915"/>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grpSp>
          <p:nvGrpSpPr>
            <p:cNvPr id="148" name="Skupina 147"/>
            <p:cNvGrpSpPr/>
            <p:nvPr/>
          </p:nvGrpSpPr>
          <p:grpSpPr>
            <a:xfrm rot="3264217">
              <a:off x="7335327" y="5633503"/>
              <a:ext cx="533399" cy="698499"/>
              <a:chOff x="1219200" y="3111500"/>
              <a:chExt cx="1938338" cy="1625600"/>
            </a:xfrm>
          </p:grpSpPr>
          <p:sp>
            <p:nvSpPr>
              <p:cNvPr id="149" name="Freeform 5"/>
              <p:cNvSpPr>
                <a:spLocks/>
              </p:cNvSpPr>
              <p:nvPr/>
            </p:nvSpPr>
            <p:spPr bwMode="auto">
              <a:xfrm rot="414673" flipH="1">
                <a:off x="1219200" y="3111500"/>
                <a:ext cx="1938338" cy="1603375"/>
              </a:xfrm>
              <a:custGeom>
                <a:avLst/>
                <a:gdLst>
                  <a:gd name="T0" fmla="*/ 128945 w 466"/>
                  <a:gd name="T1" fmla="*/ 1497787 h 410"/>
                  <a:gd name="T2" fmla="*/ 1692926 w 466"/>
                  <a:gd name="T3" fmla="*/ 840794 h 410"/>
                  <a:gd name="T4" fmla="*/ 1593098 w 466"/>
                  <a:gd name="T5" fmla="*/ 215087 h 410"/>
                  <a:gd name="T6" fmla="*/ 927574 w 466"/>
                  <a:gd name="T7" fmla="*/ 215087 h 410"/>
                  <a:gd name="T8" fmla="*/ 128945 w 466"/>
                  <a:gd name="T9" fmla="*/ 1497787 h 410"/>
                  <a:gd name="T10" fmla="*/ 0 60000 65536"/>
                  <a:gd name="T11" fmla="*/ 0 60000 65536"/>
                  <a:gd name="T12" fmla="*/ 0 60000 65536"/>
                  <a:gd name="T13" fmla="*/ 0 60000 65536"/>
                  <a:gd name="T14" fmla="*/ 0 60000 65536"/>
                  <a:gd name="T15" fmla="*/ 0 w 466"/>
                  <a:gd name="T16" fmla="*/ 0 h 410"/>
                  <a:gd name="T17" fmla="*/ 466 w 466"/>
                  <a:gd name="T18" fmla="*/ 410 h 410"/>
                </a:gdLst>
                <a:ahLst/>
                <a:cxnLst>
                  <a:cxn ang="T10">
                    <a:pos x="T0" y="T1"/>
                  </a:cxn>
                  <a:cxn ang="T11">
                    <a:pos x="T2" y="T3"/>
                  </a:cxn>
                  <a:cxn ang="T12">
                    <a:pos x="T4" y="T5"/>
                  </a:cxn>
                  <a:cxn ang="T13">
                    <a:pos x="T6" y="T7"/>
                  </a:cxn>
                  <a:cxn ang="T14">
                    <a:pos x="T8" y="T9"/>
                  </a:cxn>
                </a:cxnLst>
                <a:rect l="T15" t="T16" r="T17" b="T18"/>
                <a:pathLst>
                  <a:path w="466" h="410">
                    <a:moveTo>
                      <a:pt x="31" y="383"/>
                    </a:moveTo>
                    <a:cubicBezTo>
                      <a:pt x="62" y="410"/>
                      <a:pt x="348" y="270"/>
                      <a:pt x="407" y="215"/>
                    </a:cubicBezTo>
                    <a:cubicBezTo>
                      <a:pt x="466" y="160"/>
                      <a:pt x="414" y="82"/>
                      <a:pt x="383" y="55"/>
                    </a:cubicBezTo>
                    <a:cubicBezTo>
                      <a:pt x="352" y="28"/>
                      <a:pt x="283" y="0"/>
                      <a:pt x="223" y="55"/>
                    </a:cubicBezTo>
                    <a:cubicBezTo>
                      <a:pt x="163" y="110"/>
                      <a:pt x="0" y="356"/>
                      <a:pt x="31" y="383"/>
                    </a:cubicBezTo>
                    <a:close/>
                  </a:path>
                </a:pathLst>
              </a:custGeom>
              <a:solidFill>
                <a:schemeClr val="accent1"/>
              </a:solidFill>
              <a:ln w="9525">
                <a:solidFill>
                  <a:schemeClr val="tx1"/>
                </a:solidFill>
                <a:round/>
                <a:headEnd/>
                <a:tailEnd/>
              </a:ln>
            </p:spPr>
            <p:txBody>
              <a:bodyPr/>
              <a:lstStyle/>
              <a:p>
                <a:endParaRPr lang="cs-CZ"/>
              </a:p>
            </p:txBody>
          </p:sp>
          <p:sp>
            <p:nvSpPr>
              <p:cNvPr id="150" name="Line 7"/>
              <p:cNvSpPr>
                <a:spLocks noChangeShapeType="1"/>
              </p:cNvSpPr>
              <p:nvPr/>
            </p:nvSpPr>
            <p:spPr bwMode="auto">
              <a:xfrm flipH="1" flipV="1">
                <a:off x="1793875" y="4162425"/>
                <a:ext cx="1112838" cy="574675"/>
              </a:xfrm>
              <a:prstGeom prst="line">
                <a:avLst/>
              </a:prstGeom>
              <a:noFill/>
              <a:ln w="9525">
                <a:solidFill>
                  <a:srgbClr val="FFC000"/>
                </a:solidFill>
                <a:round/>
                <a:headEnd/>
                <a:tailEnd type="triangle" w="med" len="med"/>
              </a:ln>
            </p:spPr>
            <p:txBody>
              <a:bodyPr wrap="none"/>
              <a:lstStyle/>
              <a:p>
                <a:endParaRPr lang="cs-CZ"/>
              </a:p>
            </p:txBody>
          </p:sp>
          <p:sp>
            <p:nvSpPr>
              <p:cNvPr id="151" name="Line 8"/>
              <p:cNvSpPr>
                <a:spLocks noChangeShapeType="1"/>
              </p:cNvSpPr>
              <p:nvPr/>
            </p:nvSpPr>
            <p:spPr bwMode="auto">
              <a:xfrm flipH="1" flipV="1">
                <a:off x="1660525" y="3284538"/>
                <a:ext cx="1246188" cy="1452562"/>
              </a:xfrm>
              <a:prstGeom prst="line">
                <a:avLst/>
              </a:prstGeom>
              <a:noFill/>
              <a:ln w="9525">
                <a:solidFill>
                  <a:srgbClr val="FFC000"/>
                </a:solidFill>
                <a:round/>
                <a:headEnd/>
                <a:tailEnd type="triangle" w="med" len="med"/>
              </a:ln>
            </p:spPr>
            <p:txBody>
              <a:bodyPr wrap="none"/>
              <a:lstStyle/>
              <a:p>
                <a:endParaRPr lang="cs-CZ"/>
              </a:p>
            </p:txBody>
          </p:sp>
          <p:sp>
            <p:nvSpPr>
              <p:cNvPr id="152" name="Line 9"/>
              <p:cNvSpPr>
                <a:spLocks noChangeShapeType="1"/>
              </p:cNvSpPr>
              <p:nvPr/>
            </p:nvSpPr>
            <p:spPr bwMode="auto">
              <a:xfrm flipH="1" flipV="1">
                <a:off x="1968500" y="3203575"/>
                <a:ext cx="938213" cy="1533525"/>
              </a:xfrm>
              <a:prstGeom prst="line">
                <a:avLst/>
              </a:prstGeom>
              <a:noFill/>
              <a:ln w="9525">
                <a:solidFill>
                  <a:srgbClr val="FFC000"/>
                </a:solidFill>
                <a:round/>
                <a:headEnd/>
                <a:tailEnd type="triangle" w="med" len="med"/>
              </a:ln>
            </p:spPr>
            <p:txBody>
              <a:bodyPr wrap="none"/>
              <a:lstStyle/>
              <a:p>
                <a:endParaRPr lang="cs-CZ"/>
              </a:p>
            </p:txBody>
          </p:sp>
          <p:sp>
            <p:nvSpPr>
              <p:cNvPr id="153" name="Line 10"/>
              <p:cNvSpPr>
                <a:spLocks noChangeShapeType="1"/>
              </p:cNvSpPr>
              <p:nvPr/>
            </p:nvSpPr>
            <p:spPr bwMode="auto">
              <a:xfrm flipH="1" flipV="1">
                <a:off x="1400175" y="3532188"/>
                <a:ext cx="1506538" cy="1204912"/>
              </a:xfrm>
              <a:prstGeom prst="line">
                <a:avLst/>
              </a:prstGeom>
              <a:noFill/>
              <a:ln w="9525">
                <a:solidFill>
                  <a:srgbClr val="FFC000"/>
                </a:solidFill>
                <a:round/>
                <a:headEnd/>
                <a:tailEnd type="triangle" w="med" len="med"/>
              </a:ln>
            </p:spPr>
            <p:txBody>
              <a:bodyPr wrap="none"/>
              <a:lstStyle/>
              <a:p>
                <a:endParaRPr lang="cs-CZ"/>
              </a:p>
            </p:txBody>
          </p:sp>
          <p:sp>
            <p:nvSpPr>
              <p:cNvPr id="154" name="Line 11"/>
              <p:cNvSpPr>
                <a:spLocks noChangeShapeType="1"/>
              </p:cNvSpPr>
              <p:nvPr/>
            </p:nvSpPr>
            <p:spPr bwMode="auto">
              <a:xfrm flipH="1" flipV="1">
                <a:off x="2403475" y="3443288"/>
                <a:ext cx="503238" cy="1293812"/>
              </a:xfrm>
              <a:prstGeom prst="line">
                <a:avLst/>
              </a:prstGeom>
              <a:noFill/>
              <a:ln w="9525">
                <a:solidFill>
                  <a:srgbClr val="FFC000"/>
                </a:solidFill>
                <a:round/>
                <a:headEnd/>
                <a:tailEnd type="triangle" w="med" len="med"/>
              </a:ln>
            </p:spPr>
            <p:txBody>
              <a:bodyPr wrap="none"/>
              <a:lstStyle/>
              <a:p>
                <a:endParaRPr lang="cs-CZ"/>
              </a:p>
            </p:txBody>
          </p:sp>
        </p:grpSp>
        <p:grpSp>
          <p:nvGrpSpPr>
            <p:cNvPr id="155" name="Skupina 154"/>
            <p:cNvGrpSpPr/>
            <p:nvPr/>
          </p:nvGrpSpPr>
          <p:grpSpPr>
            <a:xfrm rot="16200000">
              <a:off x="7702550" y="5022850"/>
              <a:ext cx="533399" cy="698499"/>
              <a:chOff x="1219200" y="3111500"/>
              <a:chExt cx="1938338" cy="1625600"/>
            </a:xfrm>
          </p:grpSpPr>
          <p:sp>
            <p:nvSpPr>
              <p:cNvPr id="156" name="Freeform 5"/>
              <p:cNvSpPr>
                <a:spLocks/>
              </p:cNvSpPr>
              <p:nvPr/>
            </p:nvSpPr>
            <p:spPr bwMode="auto">
              <a:xfrm rot="414673" flipH="1">
                <a:off x="1219200" y="3111500"/>
                <a:ext cx="1938338" cy="1603375"/>
              </a:xfrm>
              <a:custGeom>
                <a:avLst/>
                <a:gdLst>
                  <a:gd name="T0" fmla="*/ 128945 w 466"/>
                  <a:gd name="T1" fmla="*/ 1497787 h 410"/>
                  <a:gd name="T2" fmla="*/ 1692926 w 466"/>
                  <a:gd name="T3" fmla="*/ 840794 h 410"/>
                  <a:gd name="T4" fmla="*/ 1593098 w 466"/>
                  <a:gd name="T5" fmla="*/ 215087 h 410"/>
                  <a:gd name="T6" fmla="*/ 927574 w 466"/>
                  <a:gd name="T7" fmla="*/ 215087 h 410"/>
                  <a:gd name="T8" fmla="*/ 128945 w 466"/>
                  <a:gd name="T9" fmla="*/ 1497787 h 410"/>
                  <a:gd name="T10" fmla="*/ 0 60000 65536"/>
                  <a:gd name="T11" fmla="*/ 0 60000 65536"/>
                  <a:gd name="T12" fmla="*/ 0 60000 65536"/>
                  <a:gd name="T13" fmla="*/ 0 60000 65536"/>
                  <a:gd name="T14" fmla="*/ 0 60000 65536"/>
                  <a:gd name="T15" fmla="*/ 0 w 466"/>
                  <a:gd name="T16" fmla="*/ 0 h 410"/>
                  <a:gd name="T17" fmla="*/ 466 w 466"/>
                  <a:gd name="T18" fmla="*/ 410 h 410"/>
                </a:gdLst>
                <a:ahLst/>
                <a:cxnLst>
                  <a:cxn ang="T10">
                    <a:pos x="T0" y="T1"/>
                  </a:cxn>
                  <a:cxn ang="T11">
                    <a:pos x="T2" y="T3"/>
                  </a:cxn>
                  <a:cxn ang="T12">
                    <a:pos x="T4" y="T5"/>
                  </a:cxn>
                  <a:cxn ang="T13">
                    <a:pos x="T6" y="T7"/>
                  </a:cxn>
                  <a:cxn ang="T14">
                    <a:pos x="T8" y="T9"/>
                  </a:cxn>
                </a:cxnLst>
                <a:rect l="T15" t="T16" r="T17" b="T18"/>
                <a:pathLst>
                  <a:path w="466" h="410">
                    <a:moveTo>
                      <a:pt x="31" y="383"/>
                    </a:moveTo>
                    <a:cubicBezTo>
                      <a:pt x="62" y="410"/>
                      <a:pt x="348" y="270"/>
                      <a:pt x="407" y="215"/>
                    </a:cubicBezTo>
                    <a:cubicBezTo>
                      <a:pt x="466" y="160"/>
                      <a:pt x="414" y="82"/>
                      <a:pt x="383" y="55"/>
                    </a:cubicBezTo>
                    <a:cubicBezTo>
                      <a:pt x="352" y="28"/>
                      <a:pt x="283" y="0"/>
                      <a:pt x="223" y="55"/>
                    </a:cubicBezTo>
                    <a:cubicBezTo>
                      <a:pt x="163" y="110"/>
                      <a:pt x="0" y="356"/>
                      <a:pt x="31" y="383"/>
                    </a:cubicBezTo>
                    <a:close/>
                  </a:path>
                </a:pathLst>
              </a:custGeom>
              <a:solidFill>
                <a:schemeClr val="accent1"/>
              </a:solidFill>
              <a:ln w="9525">
                <a:solidFill>
                  <a:schemeClr val="tx1"/>
                </a:solidFill>
                <a:round/>
                <a:headEnd/>
                <a:tailEnd/>
              </a:ln>
            </p:spPr>
            <p:txBody>
              <a:bodyPr/>
              <a:lstStyle/>
              <a:p>
                <a:endParaRPr lang="cs-CZ"/>
              </a:p>
            </p:txBody>
          </p:sp>
          <p:sp>
            <p:nvSpPr>
              <p:cNvPr id="157" name="Line 7"/>
              <p:cNvSpPr>
                <a:spLocks noChangeShapeType="1"/>
              </p:cNvSpPr>
              <p:nvPr/>
            </p:nvSpPr>
            <p:spPr bwMode="auto">
              <a:xfrm flipH="1" flipV="1">
                <a:off x="1793875" y="4162425"/>
                <a:ext cx="1112838" cy="574675"/>
              </a:xfrm>
              <a:prstGeom prst="line">
                <a:avLst/>
              </a:prstGeom>
              <a:noFill/>
              <a:ln w="9525">
                <a:solidFill>
                  <a:srgbClr val="FFC000"/>
                </a:solidFill>
                <a:round/>
                <a:headEnd/>
                <a:tailEnd type="triangle" w="med" len="med"/>
              </a:ln>
            </p:spPr>
            <p:txBody>
              <a:bodyPr wrap="none"/>
              <a:lstStyle/>
              <a:p>
                <a:endParaRPr lang="cs-CZ"/>
              </a:p>
            </p:txBody>
          </p:sp>
          <p:sp>
            <p:nvSpPr>
              <p:cNvPr id="158" name="Line 8"/>
              <p:cNvSpPr>
                <a:spLocks noChangeShapeType="1"/>
              </p:cNvSpPr>
              <p:nvPr/>
            </p:nvSpPr>
            <p:spPr bwMode="auto">
              <a:xfrm flipH="1" flipV="1">
                <a:off x="1660525" y="3284538"/>
                <a:ext cx="1246188" cy="1452562"/>
              </a:xfrm>
              <a:prstGeom prst="line">
                <a:avLst/>
              </a:prstGeom>
              <a:noFill/>
              <a:ln w="9525">
                <a:solidFill>
                  <a:srgbClr val="FFC000"/>
                </a:solidFill>
                <a:round/>
                <a:headEnd/>
                <a:tailEnd type="triangle" w="med" len="med"/>
              </a:ln>
            </p:spPr>
            <p:txBody>
              <a:bodyPr wrap="none"/>
              <a:lstStyle/>
              <a:p>
                <a:endParaRPr lang="cs-CZ"/>
              </a:p>
            </p:txBody>
          </p:sp>
          <p:sp>
            <p:nvSpPr>
              <p:cNvPr id="159" name="Line 9"/>
              <p:cNvSpPr>
                <a:spLocks noChangeShapeType="1"/>
              </p:cNvSpPr>
              <p:nvPr/>
            </p:nvSpPr>
            <p:spPr bwMode="auto">
              <a:xfrm flipH="1" flipV="1">
                <a:off x="1968500" y="3203575"/>
                <a:ext cx="938213" cy="1533525"/>
              </a:xfrm>
              <a:prstGeom prst="line">
                <a:avLst/>
              </a:prstGeom>
              <a:noFill/>
              <a:ln w="9525">
                <a:solidFill>
                  <a:srgbClr val="FFC000"/>
                </a:solidFill>
                <a:round/>
                <a:headEnd/>
                <a:tailEnd type="triangle" w="med" len="med"/>
              </a:ln>
            </p:spPr>
            <p:txBody>
              <a:bodyPr wrap="none"/>
              <a:lstStyle/>
              <a:p>
                <a:endParaRPr lang="cs-CZ"/>
              </a:p>
            </p:txBody>
          </p:sp>
          <p:sp>
            <p:nvSpPr>
              <p:cNvPr id="160" name="Line 10"/>
              <p:cNvSpPr>
                <a:spLocks noChangeShapeType="1"/>
              </p:cNvSpPr>
              <p:nvPr/>
            </p:nvSpPr>
            <p:spPr bwMode="auto">
              <a:xfrm flipH="1" flipV="1">
                <a:off x="1400175" y="3532188"/>
                <a:ext cx="1506538" cy="1204912"/>
              </a:xfrm>
              <a:prstGeom prst="line">
                <a:avLst/>
              </a:prstGeom>
              <a:noFill/>
              <a:ln w="9525">
                <a:solidFill>
                  <a:srgbClr val="FFC000"/>
                </a:solidFill>
                <a:round/>
                <a:headEnd/>
                <a:tailEnd type="triangle" w="med" len="med"/>
              </a:ln>
            </p:spPr>
            <p:txBody>
              <a:bodyPr wrap="none"/>
              <a:lstStyle/>
              <a:p>
                <a:endParaRPr lang="cs-CZ"/>
              </a:p>
            </p:txBody>
          </p:sp>
          <p:sp>
            <p:nvSpPr>
              <p:cNvPr id="161" name="Line 11"/>
              <p:cNvSpPr>
                <a:spLocks noChangeShapeType="1"/>
              </p:cNvSpPr>
              <p:nvPr/>
            </p:nvSpPr>
            <p:spPr bwMode="auto">
              <a:xfrm flipH="1" flipV="1">
                <a:off x="2403475" y="3443288"/>
                <a:ext cx="503238" cy="1293812"/>
              </a:xfrm>
              <a:prstGeom prst="line">
                <a:avLst/>
              </a:prstGeom>
              <a:noFill/>
              <a:ln w="9525">
                <a:solidFill>
                  <a:srgbClr val="FFC000"/>
                </a:solidFill>
                <a:round/>
                <a:headEnd/>
                <a:tailEnd type="triangle" w="med" len="med"/>
              </a:ln>
            </p:spPr>
            <p:txBody>
              <a:bodyPr wrap="none"/>
              <a:lstStyle/>
              <a:p>
                <a:endParaRPr lang="cs-CZ"/>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500"/>
                                        <p:tgtEl>
                                          <p:spTgt spid="163"/>
                                        </p:tgtEl>
                                      </p:cBhvr>
                                    </p:animEffect>
                                  </p:childTnLst>
                                </p:cTn>
                              </p:par>
                              <p:par>
                                <p:cTn id="13" presetID="10" presetClass="entr" presetSubtype="0"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500"/>
                                        <p:tgtEl>
                                          <p:spTgt spid="1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fade">
                                      <p:cBhvr>
                                        <p:cTn id="2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smtClean="0"/>
              <a:t>Matrix row-column sampling </a:t>
            </a:r>
            <a:r>
              <a:rPr lang="en-US" sz="2400" dirty="0" smtClean="0">
                <a:solidFill>
                  <a:schemeClr val="bg2">
                    <a:lumMod val="40000"/>
                    <a:lumOff val="60000"/>
                  </a:schemeClr>
                </a:solidFill>
              </a:rPr>
              <a:t>[Ha</a:t>
            </a:r>
            <a:r>
              <a:rPr lang="cs-CZ" sz="2400" dirty="0" err="1" smtClean="0">
                <a:solidFill>
                  <a:schemeClr val="bg2">
                    <a:lumMod val="40000"/>
                    <a:lumOff val="60000"/>
                  </a:schemeClr>
                </a:solidFill>
              </a:rPr>
              <a:t>ša</a:t>
            </a:r>
            <a:r>
              <a:rPr lang="en-US" sz="2400" dirty="0" smtClean="0">
                <a:solidFill>
                  <a:schemeClr val="bg2">
                    <a:lumMod val="40000"/>
                    <a:lumOff val="60000"/>
                  </a:schemeClr>
                </a:solidFill>
              </a:rPr>
              <a:t>n et al. 2007]</a:t>
            </a:r>
          </a:p>
          <a:p>
            <a:pPr lvl="1"/>
            <a:r>
              <a:rPr lang="en-US" dirty="0" smtClean="0"/>
              <a:t>Shadow mapping for visibility</a:t>
            </a:r>
          </a:p>
          <a:p>
            <a:pPr lvl="1"/>
            <a:r>
              <a:rPr lang="en-US" dirty="0" smtClean="0"/>
              <a:t>VSL integral evaluated in a GPU </a:t>
            </a:r>
            <a:r>
              <a:rPr lang="en-US" dirty="0" err="1" smtClean="0"/>
              <a:t>shader</a:t>
            </a:r>
            <a:endParaRPr lang="en-US" dirty="0" smtClean="0"/>
          </a:p>
          <a:p>
            <a:endParaRPr lang="en-US" dirty="0" smtClean="0"/>
          </a:p>
          <a:p>
            <a:r>
              <a:rPr lang="en-US" dirty="0" smtClean="0"/>
              <a:t>Need more lights than in diffuse scenes </a:t>
            </a:r>
          </a:p>
          <a:p>
            <a:pPr>
              <a:buNone/>
            </a:pPr>
            <a:endParaRPr lang="en-US" dirty="0" smtClean="0"/>
          </a:p>
          <a:p>
            <a:r>
              <a:rPr lang="en-US" dirty="0" smtClean="0"/>
              <a:t>VSL radius proportional to local VSL density</a:t>
            </a:r>
          </a:p>
          <a:p>
            <a:pPr lvl="1"/>
            <a:r>
              <a:rPr lang="en-US" dirty="0" smtClean="0"/>
              <a:t>determined by k-NN queries</a:t>
            </a:r>
            <a:endParaRPr lang="cs-CZ" dirty="0" smtClean="0"/>
          </a:p>
          <a:p>
            <a:endParaRPr lang="en-US" dirty="0" smtClean="0"/>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31</a:t>
            </a:fld>
            <a:endParaRPr lang="en-US" dirty="0">
              <a:solidFill>
                <a:srgbClr val="FFFFFF"/>
              </a:solidFill>
            </a:endParaRPr>
          </a:p>
        </p:txBody>
      </p:sp>
      <p:sp>
        <p:nvSpPr>
          <p:cNvPr id="4" name="Nadpis 3"/>
          <p:cNvSpPr>
            <a:spLocks noGrp="1"/>
          </p:cNvSpPr>
          <p:nvPr>
            <p:ph type="title"/>
          </p:nvPr>
        </p:nvSpPr>
        <p:spPr/>
        <p:txBody>
          <a:bodyPr/>
          <a:lstStyle/>
          <a:p>
            <a:r>
              <a:rPr lang="en-US" dirty="0" smtClean="0"/>
              <a:t>Implementation</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lumMod val="75000"/>
                    <a:lumOff val="25000"/>
                  </a:schemeClr>
                </a:solidFill>
              </a:rPr>
              <a:t>Problems  with Virtual Point Lights (VPLs)</a:t>
            </a:r>
          </a:p>
          <a:p>
            <a:endParaRPr lang="en-US" dirty="0" smtClean="0">
              <a:solidFill>
                <a:srgbClr val="F2F2F2"/>
              </a:solidFill>
            </a:endParaRPr>
          </a:p>
          <a:p>
            <a:r>
              <a:rPr lang="en-US" dirty="0" smtClean="0">
                <a:solidFill>
                  <a:schemeClr val="bg1">
                    <a:lumMod val="75000"/>
                    <a:lumOff val="25000"/>
                  </a:schemeClr>
                </a:solidFill>
              </a:rPr>
              <a:t>Our solution: Virtual Spherical Lights (VSLs)</a:t>
            </a:r>
          </a:p>
          <a:p>
            <a:endParaRPr lang="en-US" dirty="0" smtClean="0">
              <a:solidFill>
                <a:schemeClr val="bg1">
                  <a:lumMod val="75000"/>
                  <a:lumOff val="25000"/>
                </a:schemeClr>
              </a:solidFill>
            </a:endParaRPr>
          </a:p>
          <a:p>
            <a:r>
              <a:rPr lang="en-US" dirty="0" smtClean="0">
                <a:solidFill>
                  <a:schemeClr val="bg1">
                    <a:lumMod val="75000"/>
                    <a:lumOff val="25000"/>
                  </a:schemeClr>
                </a:solidFill>
              </a:rPr>
              <a:t>Implementation</a:t>
            </a:r>
          </a:p>
          <a:p>
            <a:endParaRPr lang="en-US" dirty="0" smtClean="0">
              <a:solidFill>
                <a:schemeClr val="bg1">
                  <a:lumMod val="75000"/>
                  <a:lumOff val="25000"/>
                </a:schemeClr>
              </a:solidFill>
            </a:endParaRPr>
          </a:p>
          <a:p>
            <a:r>
              <a:rPr lang="en-US" dirty="0" smtClean="0">
                <a:solidFill>
                  <a:srgbClr val="FFC000"/>
                </a:solidFill>
              </a:rPr>
              <a:t>Results</a:t>
            </a:r>
          </a:p>
          <a:p>
            <a:endParaRPr lang="en-US" dirty="0" smtClean="0"/>
          </a:p>
        </p:txBody>
      </p:sp>
      <p:sp>
        <p:nvSpPr>
          <p:cNvPr id="3" name="Title 2"/>
          <p:cNvSpPr>
            <a:spLocks noGrp="1"/>
          </p:cNvSpPr>
          <p:nvPr>
            <p:ph type="title"/>
          </p:nvPr>
        </p:nvSpPr>
        <p:spPr/>
        <p:txBody>
          <a:bodyPr/>
          <a:lstStyle/>
          <a:p>
            <a:r>
              <a:rPr lang="en-US" dirty="0" smtClean="0"/>
              <a:t>Outline</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32</a:t>
            </a:fld>
            <a:endParaRPr lang="en-US" dirty="0">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Milos\code\vvs\paper\img\showkitchen-fullvpl.png"/>
          <p:cNvPicPr>
            <a:picLocks noChangeAspect="1" noChangeArrowheads="1"/>
          </p:cNvPicPr>
          <p:nvPr/>
        </p:nvPicPr>
        <p:blipFill>
          <a:blip r:embed="rId3" cstate="print"/>
          <a:stretch>
            <a:fillRect/>
          </a:stretch>
        </p:blipFill>
        <p:spPr bwMode="auto">
          <a:xfrm>
            <a:off x="900000" y="3960000"/>
            <a:ext cx="3599998" cy="2699999"/>
          </a:xfrm>
          <a:prstGeom prst="rect">
            <a:avLst/>
          </a:prstGeom>
          <a:noFill/>
          <a:ln>
            <a:solidFill>
              <a:schemeClr val="tx1"/>
            </a:solidFill>
          </a:ln>
        </p:spPr>
      </p:pic>
      <p:pic>
        <p:nvPicPr>
          <p:cNvPr id="6146" name="Picture 2" descr="C:\Users\Milos\code\vvs\paper\img\showkitchen-full.png"/>
          <p:cNvPicPr>
            <a:picLocks noChangeAspect="1" noChangeArrowheads="1"/>
          </p:cNvPicPr>
          <p:nvPr/>
        </p:nvPicPr>
        <p:blipFill>
          <a:blip r:embed="rId4" cstate="print"/>
          <a:stretch>
            <a:fillRect/>
          </a:stretch>
        </p:blipFill>
        <p:spPr bwMode="auto">
          <a:xfrm>
            <a:off x="4680000" y="3960000"/>
            <a:ext cx="3599998" cy="2699999"/>
          </a:xfrm>
          <a:prstGeom prst="rect">
            <a:avLst/>
          </a:prstGeom>
          <a:noFill/>
          <a:ln w="38100">
            <a:solidFill>
              <a:srgbClr val="FFC000"/>
            </a:solidFill>
          </a:ln>
        </p:spPr>
      </p:pic>
      <p:pic>
        <p:nvPicPr>
          <p:cNvPr id="6148" name="Picture 4" descr="C:\Users\Milos\code\vvs\paper\img\showkitchen-fullvsl.png"/>
          <p:cNvPicPr>
            <a:picLocks noChangeAspect="1" noChangeArrowheads="1"/>
          </p:cNvPicPr>
          <p:nvPr/>
        </p:nvPicPr>
        <p:blipFill>
          <a:blip r:embed="rId5" cstate="print"/>
          <a:stretch>
            <a:fillRect/>
          </a:stretch>
        </p:blipFill>
        <p:spPr bwMode="auto">
          <a:xfrm>
            <a:off x="4680001" y="1080000"/>
            <a:ext cx="3599998" cy="2699999"/>
          </a:xfrm>
          <a:prstGeom prst="rect">
            <a:avLst/>
          </a:prstGeom>
          <a:noFill/>
          <a:ln>
            <a:solidFill>
              <a:schemeClr val="tx1"/>
            </a:solidFill>
          </a:ln>
        </p:spPr>
      </p:pic>
      <p:sp>
        <p:nvSpPr>
          <p:cNvPr id="2" name="Title 1"/>
          <p:cNvSpPr>
            <a:spLocks noGrp="1"/>
          </p:cNvSpPr>
          <p:nvPr>
            <p:ph type="title"/>
          </p:nvPr>
        </p:nvSpPr>
        <p:spPr>
          <a:xfrm>
            <a:off x="514350" y="85725"/>
            <a:ext cx="8142288" cy="857250"/>
          </a:xfrm>
        </p:spPr>
        <p:txBody>
          <a:bodyPr/>
          <a:lstStyle/>
          <a:p>
            <a:r>
              <a:rPr lang="en-US" dirty="0" smtClean="0"/>
              <a:t>Results: Kitchen</a:t>
            </a:r>
            <a:endParaRPr lang="en-US" dirty="0"/>
          </a:p>
        </p:txBody>
      </p:sp>
      <p:sp>
        <p:nvSpPr>
          <p:cNvPr id="3" name="Content Placeholder 2"/>
          <p:cNvSpPr>
            <a:spLocks noGrp="1"/>
          </p:cNvSpPr>
          <p:nvPr>
            <p:ph idx="1"/>
          </p:nvPr>
        </p:nvSpPr>
        <p:spPr>
          <a:xfrm>
            <a:off x="457200" y="1114425"/>
            <a:ext cx="4191000" cy="2590800"/>
          </a:xfrm>
        </p:spPr>
        <p:txBody>
          <a:bodyPr/>
          <a:lstStyle/>
          <a:p>
            <a:r>
              <a:rPr lang="en-US" dirty="0" smtClean="0"/>
              <a:t>Most of the scene lit indirectly</a:t>
            </a:r>
          </a:p>
          <a:p>
            <a:r>
              <a:rPr lang="en-US" dirty="0" smtClean="0"/>
              <a:t>Many materials glossy and anisotropic</a:t>
            </a:r>
          </a:p>
        </p:txBody>
      </p:sp>
      <p:sp>
        <p:nvSpPr>
          <p:cNvPr id="7" name="TextBox 6"/>
          <p:cNvSpPr txBox="1"/>
          <p:nvPr/>
        </p:nvSpPr>
        <p:spPr>
          <a:xfrm>
            <a:off x="879475" y="5978856"/>
            <a:ext cx="2854325" cy="646331"/>
          </a:xfrm>
          <a:prstGeom prst="rect">
            <a:avLst/>
          </a:prstGeom>
          <a:noFill/>
        </p:spPr>
        <p:txBody>
          <a:bodyPr wrap="square" rtlCol="0">
            <a:spAutoFit/>
          </a:bodyPr>
          <a:lstStyle/>
          <a:p>
            <a:pPr eaLnBrk="0" fontAlgn="base" hangingPunct="0">
              <a:spcBef>
                <a:spcPct val="0"/>
              </a:spcBef>
              <a:spcAft>
                <a:spcPct val="0"/>
              </a:spcAft>
            </a:pPr>
            <a:r>
              <a:rPr lang="en-US" b="1" dirty="0" smtClean="0"/>
              <a:t>Clamped VPLs</a:t>
            </a:r>
          </a:p>
          <a:p>
            <a:pPr eaLnBrk="0" fontAlgn="base" hangingPunct="0">
              <a:spcBef>
                <a:spcPct val="0"/>
              </a:spcBef>
              <a:spcAft>
                <a:spcPct val="0"/>
              </a:spcAft>
            </a:pPr>
            <a:r>
              <a:rPr lang="en-US" b="1" dirty="0" smtClean="0"/>
              <a:t>34 sec (GPU) – 2000 lights</a:t>
            </a:r>
            <a:endParaRPr lang="en-US" b="1" dirty="0"/>
          </a:p>
        </p:txBody>
      </p:sp>
      <p:sp>
        <p:nvSpPr>
          <p:cNvPr id="8" name="TextBox 7"/>
          <p:cNvSpPr txBox="1"/>
          <p:nvPr/>
        </p:nvSpPr>
        <p:spPr>
          <a:xfrm>
            <a:off x="4648200" y="5983069"/>
            <a:ext cx="3657600" cy="646331"/>
          </a:xfrm>
          <a:prstGeom prst="rect">
            <a:avLst/>
          </a:prstGeom>
          <a:noFill/>
        </p:spPr>
        <p:txBody>
          <a:bodyPr wrap="square" rtlCol="0">
            <a:spAutoFit/>
          </a:bodyPr>
          <a:lstStyle/>
          <a:p>
            <a:pPr eaLnBrk="0" fontAlgn="base" hangingPunct="0">
              <a:spcBef>
                <a:spcPct val="0"/>
              </a:spcBef>
              <a:spcAft>
                <a:spcPct val="0"/>
              </a:spcAft>
            </a:pPr>
            <a:r>
              <a:rPr lang="en-US" b="1" dirty="0" smtClean="0"/>
              <a:t>New VSLs:</a:t>
            </a:r>
          </a:p>
          <a:p>
            <a:pPr eaLnBrk="0" fontAlgn="base" hangingPunct="0">
              <a:spcBef>
                <a:spcPct val="0"/>
              </a:spcBef>
              <a:spcAft>
                <a:spcPct val="0"/>
              </a:spcAft>
            </a:pPr>
            <a:r>
              <a:rPr lang="en-US" b="1" dirty="0" smtClean="0"/>
              <a:t>4 min 4 sec (GPU) – 10000 lights</a:t>
            </a:r>
            <a:endParaRPr lang="en-US" b="1" dirty="0"/>
          </a:p>
        </p:txBody>
      </p:sp>
      <p:sp>
        <p:nvSpPr>
          <p:cNvPr id="9" name="TextBox 8"/>
          <p:cNvSpPr txBox="1"/>
          <p:nvPr/>
        </p:nvSpPr>
        <p:spPr>
          <a:xfrm>
            <a:off x="4675827" y="3124200"/>
            <a:ext cx="2092325" cy="646331"/>
          </a:xfrm>
          <a:prstGeom prst="rect">
            <a:avLst/>
          </a:prstGeom>
          <a:noFill/>
        </p:spPr>
        <p:txBody>
          <a:bodyPr wrap="square" rtlCol="0">
            <a:spAutoFit/>
          </a:bodyPr>
          <a:lstStyle/>
          <a:p>
            <a:pPr eaLnBrk="0" fontAlgn="base" hangingPunct="0">
              <a:spcBef>
                <a:spcPct val="0"/>
              </a:spcBef>
              <a:spcAft>
                <a:spcPct val="0"/>
              </a:spcAft>
            </a:pPr>
            <a:r>
              <a:rPr lang="en-US" b="1" dirty="0" smtClean="0"/>
              <a:t>Path tracing:</a:t>
            </a:r>
          </a:p>
          <a:p>
            <a:pPr eaLnBrk="0" fontAlgn="base" hangingPunct="0">
              <a:spcBef>
                <a:spcPct val="0"/>
              </a:spcBef>
              <a:spcAft>
                <a:spcPct val="0"/>
              </a:spcAft>
            </a:pPr>
            <a:r>
              <a:rPr lang="en-US" b="1" dirty="0" smtClean="0"/>
              <a:t>316 hours (8 cores)</a:t>
            </a:r>
            <a:endParaRPr lang="en-US" b="1" dirty="0"/>
          </a:p>
        </p:txBody>
      </p:sp>
      <p:sp>
        <p:nvSpPr>
          <p:cNvPr id="11" name="Slide Number Placeholder 1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33</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5725"/>
            <a:ext cx="8142288" cy="857250"/>
          </a:xfrm>
        </p:spPr>
        <p:txBody>
          <a:bodyPr/>
          <a:lstStyle/>
          <a:p>
            <a:r>
              <a:rPr lang="en-US" dirty="0" smtClean="0"/>
              <a:t>Results: Disney Concert Hall</a:t>
            </a:r>
            <a:endParaRPr lang="en-US" dirty="0"/>
          </a:p>
        </p:txBody>
      </p:sp>
      <p:sp>
        <p:nvSpPr>
          <p:cNvPr id="3" name="Content Placeholder 2"/>
          <p:cNvSpPr>
            <a:spLocks noGrp="1"/>
          </p:cNvSpPr>
          <p:nvPr>
            <p:ph idx="1"/>
          </p:nvPr>
        </p:nvSpPr>
        <p:spPr>
          <a:xfrm>
            <a:off x="457200" y="1114425"/>
            <a:ext cx="4114800" cy="2619375"/>
          </a:xfrm>
        </p:spPr>
        <p:txBody>
          <a:bodyPr/>
          <a:lstStyle/>
          <a:p>
            <a:r>
              <a:rPr lang="en-US" dirty="0" smtClean="0"/>
              <a:t>Curved walls with no diffuse component</a:t>
            </a:r>
          </a:p>
          <a:p>
            <a:r>
              <a:rPr lang="en-US" dirty="0" smtClean="0"/>
              <a:t>Standard VPLs cannot capture any reflection from walls</a:t>
            </a:r>
            <a:endParaRPr lang="en-US" dirty="0"/>
          </a:p>
        </p:txBody>
      </p:sp>
      <p:pic>
        <p:nvPicPr>
          <p:cNvPr id="4" name="Picture 2" descr="C:\Users\Milos\code\vvs\paper\img\disney-our.jpg"/>
          <p:cNvPicPr>
            <a:picLocks noChangeAspect="1" noChangeArrowheads="1"/>
          </p:cNvPicPr>
          <p:nvPr/>
        </p:nvPicPr>
        <p:blipFill>
          <a:blip r:embed="rId3" cstate="print"/>
          <a:stretch>
            <a:fillRect/>
          </a:stretch>
        </p:blipFill>
        <p:spPr bwMode="auto">
          <a:xfrm>
            <a:off x="4680874" y="3960000"/>
            <a:ext cx="3598252" cy="2698689"/>
          </a:xfrm>
          <a:prstGeom prst="rect">
            <a:avLst/>
          </a:prstGeom>
          <a:noFill/>
          <a:ln w="38100">
            <a:solidFill>
              <a:srgbClr val="FFC000"/>
            </a:solidFill>
          </a:ln>
        </p:spPr>
      </p:pic>
      <p:pic>
        <p:nvPicPr>
          <p:cNvPr id="154626" name="Picture 2" descr="C:\Users\Milos\code\vvs\paper\img\disney-clamp.jpg"/>
          <p:cNvPicPr>
            <a:picLocks noChangeAspect="1" noChangeArrowheads="1"/>
          </p:cNvPicPr>
          <p:nvPr/>
        </p:nvPicPr>
        <p:blipFill>
          <a:blip r:embed="rId4" cstate="print"/>
          <a:stretch>
            <a:fillRect/>
          </a:stretch>
        </p:blipFill>
        <p:spPr bwMode="auto">
          <a:xfrm>
            <a:off x="900000" y="3960000"/>
            <a:ext cx="3600000" cy="2700000"/>
          </a:xfrm>
          <a:prstGeom prst="rect">
            <a:avLst/>
          </a:prstGeom>
          <a:noFill/>
          <a:ln>
            <a:solidFill>
              <a:schemeClr val="tx1"/>
            </a:solidFill>
          </a:ln>
        </p:spPr>
      </p:pic>
      <p:pic>
        <p:nvPicPr>
          <p:cNvPr id="154627" name="Picture 3" descr="C:\Users\Milos\code\vvs\paper\img\disney-pt.jpg"/>
          <p:cNvPicPr>
            <a:picLocks noChangeAspect="1" noChangeArrowheads="1"/>
          </p:cNvPicPr>
          <p:nvPr/>
        </p:nvPicPr>
        <p:blipFill>
          <a:blip r:embed="rId5" cstate="print"/>
          <a:stretch>
            <a:fillRect/>
          </a:stretch>
        </p:blipFill>
        <p:spPr bwMode="auto">
          <a:xfrm>
            <a:off x="4680000" y="1080634"/>
            <a:ext cx="3600000" cy="2700000"/>
          </a:xfrm>
          <a:prstGeom prst="rect">
            <a:avLst/>
          </a:prstGeom>
          <a:noFill/>
          <a:ln>
            <a:solidFill>
              <a:schemeClr val="tx1"/>
            </a:solidFill>
          </a:ln>
        </p:spPr>
      </p:pic>
      <p:sp>
        <p:nvSpPr>
          <p:cNvPr id="7" name="TextBox 6"/>
          <p:cNvSpPr txBox="1"/>
          <p:nvPr/>
        </p:nvSpPr>
        <p:spPr>
          <a:xfrm>
            <a:off x="879475" y="6019800"/>
            <a:ext cx="3616325"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2F2F2"/>
                </a:solidFill>
              </a:rPr>
              <a:t>Clamped VPLs:</a:t>
            </a:r>
          </a:p>
          <a:p>
            <a:pPr eaLnBrk="0" fontAlgn="base" hangingPunct="0">
              <a:spcBef>
                <a:spcPct val="0"/>
              </a:spcBef>
              <a:spcAft>
                <a:spcPct val="0"/>
              </a:spcAft>
            </a:pPr>
            <a:r>
              <a:rPr lang="en-US" b="1" dirty="0" smtClean="0">
                <a:solidFill>
                  <a:srgbClr val="F2F2F2"/>
                </a:solidFill>
              </a:rPr>
              <a:t> 22 sec (GPU) – 4000 lights</a:t>
            </a:r>
            <a:endParaRPr lang="en-US" b="1" dirty="0">
              <a:solidFill>
                <a:srgbClr val="F2F2F2"/>
              </a:solidFill>
            </a:endParaRPr>
          </a:p>
        </p:txBody>
      </p:sp>
      <p:sp>
        <p:nvSpPr>
          <p:cNvPr id="8" name="TextBox 7"/>
          <p:cNvSpPr txBox="1"/>
          <p:nvPr/>
        </p:nvSpPr>
        <p:spPr>
          <a:xfrm>
            <a:off x="4648200" y="6019800"/>
            <a:ext cx="3657600"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solidFill>
              </a:rPr>
              <a:t>New VSLs:</a:t>
            </a:r>
          </a:p>
          <a:p>
            <a:pPr eaLnBrk="0" fontAlgn="base" hangingPunct="0">
              <a:spcBef>
                <a:spcPct val="0"/>
              </a:spcBef>
              <a:spcAft>
                <a:spcPct val="0"/>
              </a:spcAft>
            </a:pPr>
            <a:r>
              <a:rPr lang="en-US" b="1" dirty="0" smtClean="0">
                <a:solidFill>
                  <a:srgbClr val="FFFFFF"/>
                </a:solidFill>
              </a:rPr>
              <a:t> 1 min 26 sec (GPU) – 15000 lights</a:t>
            </a:r>
            <a:endParaRPr lang="en-US" b="1" dirty="0">
              <a:solidFill>
                <a:srgbClr val="FFFFFF"/>
              </a:solidFill>
            </a:endParaRPr>
          </a:p>
        </p:txBody>
      </p:sp>
      <p:sp>
        <p:nvSpPr>
          <p:cNvPr id="9" name="TextBox 8"/>
          <p:cNvSpPr txBox="1"/>
          <p:nvPr/>
        </p:nvSpPr>
        <p:spPr>
          <a:xfrm>
            <a:off x="4689475" y="3124200"/>
            <a:ext cx="2854325"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solidFill>
              </a:rPr>
              <a:t>Path  tracing:</a:t>
            </a:r>
          </a:p>
          <a:p>
            <a:pPr eaLnBrk="0" fontAlgn="base" hangingPunct="0">
              <a:spcBef>
                <a:spcPct val="0"/>
              </a:spcBef>
              <a:spcAft>
                <a:spcPct val="0"/>
              </a:spcAft>
            </a:pPr>
            <a:r>
              <a:rPr lang="en-US" b="1" dirty="0" smtClean="0">
                <a:solidFill>
                  <a:srgbClr val="FFFFFF"/>
                </a:solidFill>
              </a:rPr>
              <a:t> 30 hours (8 cores)</a:t>
            </a:r>
            <a:endParaRPr lang="en-US" b="1" dirty="0">
              <a:solidFill>
                <a:srgbClr val="FFFFFF"/>
              </a:solidFill>
            </a:endParaRPr>
          </a:p>
        </p:txBody>
      </p:sp>
      <p:sp>
        <p:nvSpPr>
          <p:cNvPr id="11" name="Slide Number Placeholder 1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34</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5725"/>
            <a:ext cx="8142288" cy="857250"/>
          </a:xfrm>
        </p:spPr>
        <p:txBody>
          <a:bodyPr/>
          <a:lstStyle/>
          <a:p>
            <a:r>
              <a:rPr lang="en-US" dirty="0" smtClean="0"/>
              <a:t>Results: Anisotropic Tableau</a:t>
            </a:r>
            <a:endParaRPr lang="en-US" dirty="0"/>
          </a:p>
        </p:txBody>
      </p:sp>
      <p:sp>
        <p:nvSpPr>
          <p:cNvPr id="3" name="Content Placeholder 2"/>
          <p:cNvSpPr>
            <a:spLocks noGrp="1"/>
          </p:cNvSpPr>
          <p:nvPr>
            <p:ph idx="1"/>
          </p:nvPr>
        </p:nvSpPr>
        <p:spPr>
          <a:xfrm>
            <a:off x="457200" y="1114425"/>
            <a:ext cx="3962400" cy="2238375"/>
          </a:xfrm>
        </p:spPr>
        <p:txBody>
          <a:bodyPr/>
          <a:lstStyle/>
          <a:p>
            <a:r>
              <a:rPr lang="en-US" dirty="0" smtClean="0"/>
              <a:t>Difficult case</a:t>
            </a:r>
          </a:p>
          <a:p>
            <a:r>
              <a:rPr lang="en-US" dirty="0" smtClean="0"/>
              <a:t>Standard VPLs capture almost no indirect illumination</a:t>
            </a:r>
            <a:endParaRPr lang="en-US" dirty="0"/>
          </a:p>
        </p:txBody>
      </p:sp>
      <p:pic>
        <p:nvPicPr>
          <p:cNvPr id="4" name="Picture 4" descr="C:\Users\Milos\code\vvs\paper\img\tab-aniso-our.jpg"/>
          <p:cNvPicPr>
            <a:picLocks noChangeAspect="1" noChangeArrowheads="1"/>
          </p:cNvPicPr>
          <p:nvPr/>
        </p:nvPicPr>
        <p:blipFill>
          <a:blip r:embed="rId3" cstate="print"/>
          <a:stretch>
            <a:fillRect/>
          </a:stretch>
        </p:blipFill>
        <p:spPr bwMode="auto">
          <a:xfrm>
            <a:off x="4680000" y="3960000"/>
            <a:ext cx="3600000" cy="2700000"/>
          </a:xfrm>
          <a:prstGeom prst="rect">
            <a:avLst/>
          </a:prstGeom>
          <a:noFill/>
          <a:ln w="38100">
            <a:solidFill>
              <a:srgbClr val="FFC000"/>
            </a:solidFill>
          </a:ln>
        </p:spPr>
      </p:pic>
      <p:pic>
        <p:nvPicPr>
          <p:cNvPr id="155650" name="Picture 2" descr="C:\Users\Milos\code\vvs\paper\img\tab-aniso-clamp.jpg"/>
          <p:cNvPicPr>
            <a:picLocks noChangeAspect="1" noChangeArrowheads="1"/>
          </p:cNvPicPr>
          <p:nvPr/>
        </p:nvPicPr>
        <p:blipFill>
          <a:blip r:embed="rId4" cstate="print"/>
          <a:stretch>
            <a:fillRect/>
          </a:stretch>
        </p:blipFill>
        <p:spPr bwMode="auto">
          <a:xfrm>
            <a:off x="900000" y="3960000"/>
            <a:ext cx="3600000" cy="2700000"/>
          </a:xfrm>
          <a:prstGeom prst="rect">
            <a:avLst/>
          </a:prstGeom>
          <a:noFill/>
          <a:ln>
            <a:solidFill>
              <a:schemeClr val="tx1"/>
            </a:solidFill>
          </a:ln>
        </p:spPr>
      </p:pic>
      <p:pic>
        <p:nvPicPr>
          <p:cNvPr id="155651" name="Picture 3" descr="C:\Users\Milos\code\vvs\paper\img\tab-aniso-pt.jpg"/>
          <p:cNvPicPr>
            <a:picLocks noChangeAspect="1" noChangeArrowheads="1"/>
          </p:cNvPicPr>
          <p:nvPr/>
        </p:nvPicPr>
        <p:blipFill>
          <a:blip r:embed="rId5" cstate="print"/>
          <a:stretch>
            <a:fillRect/>
          </a:stretch>
        </p:blipFill>
        <p:spPr bwMode="auto">
          <a:xfrm>
            <a:off x="4680000" y="1080000"/>
            <a:ext cx="3600000" cy="2700000"/>
          </a:xfrm>
          <a:prstGeom prst="rect">
            <a:avLst/>
          </a:prstGeom>
          <a:noFill/>
          <a:ln>
            <a:solidFill>
              <a:schemeClr val="tx1"/>
            </a:solidFill>
          </a:ln>
        </p:spPr>
      </p:pic>
      <p:sp>
        <p:nvSpPr>
          <p:cNvPr id="7" name="TextBox 6"/>
          <p:cNvSpPr txBox="1"/>
          <p:nvPr/>
        </p:nvSpPr>
        <p:spPr>
          <a:xfrm>
            <a:off x="879475" y="6019800"/>
            <a:ext cx="2854325"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solidFill>
              </a:rPr>
              <a:t>Clamped VPLs:</a:t>
            </a:r>
          </a:p>
          <a:p>
            <a:pPr eaLnBrk="0" fontAlgn="base" hangingPunct="0">
              <a:spcBef>
                <a:spcPct val="0"/>
              </a:spcBef>
              <a:spcAft>
                <a:spcPct val="0"/>
              </a:spcAft>
            </a:pPr>
            <a:r>
              <a:rPr lang="en-US" b="1" dirty="0" smtClean="0">
                <a:solidFill>
                  <a:srgbClr val="FFFFFF"/>
                </a:solidFill>
              </a:rPr>
              <a:t> 32 sec (GPU) – 1000 lights</a:t>
            </a:r>
            <a:endParaRPr lang="en-US" b="1" dirty="0">
              <a:solidFill>
                <a:srgbClr val="FFFFFF"/>
              </a:solidFill>
            </a:endParaRPr>
          </a:p>
        </p:txBody>
      </p:sp>
      <p:sp>
        <p:nvSpPr>
          <p:cNvPr id="8" name="TextBox 7"/>
          <p:cNvSpPr txBox="1"/>
          <p:nvPr/>
        </p:nvSpPr>
        <p:spPr>
          <a:xfrm>
            <a:off x="4648200" y="6019800"/>
            <a:ext cx="3581400"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solidFill>
              </a:rPr>
              <a:t>New VSLs:</a:t>
            </a:r>
          </a:p>
          <a:p>
            <a:pPr eaLnBrk="0" fontAlgn="base" hangingPunct="0">
              <a:spcBef>
                <a:spcPct val="0"/>
              </a:spcBef>
              <a:spcAft>
                <a:spcPct val="0"/>
              </a:spcAft>
            </a:pPr>
            <a:r>
              <a:rPr lang="en-US" b="1" dirty="0" smtClean="0">
                <a:solidFill>
                  <a:srgbClr val="FFFFFF"/>
                </a:solidFill>
              </a:rPr>
              <a:t> 1 min 44 sec (GPU) – 5000 lights</a:t>
            </a:r>
            <a:endParaRPr lang="en-US" b="1" dirty="0">
              <a:solidFill>
                <a:srgbClr val="FFFFFF"/>
              </a:solidFill>
            </a:endParaRPr>
          </a:p>
        </p:txBody>
      </p:sp>
      <p:sp>
        <p:nvSpPr>
          <p:cNvPr id="9" name="TextBox 8"/>
          <p:cNvSpPr txBox="1"/>
          <p:nvPr/>
        </p:nvSpPr>
        <p:spPr>
          <a:xfrm>
            <a:off x="4675496" y="3124200"/>
            <a:ext cx="2854325" cy="646331"/>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solidFill>
              </a:rPr>
              <a:t>Path tracing:</a:t>
            </a:r>
          </a:p>
          <a:p>
            <a:pPr eaLnBrk="0" fontAlgn="base" hangingPunct="0">
              <a:spcBef>
                <a:spcPct val="0"/>
              </a:spcBef>
              <a:spcAft>
                <a:spcPct val="0"/>
              </a:spcAft>
            </a:pPr>
            <a:r>
              <a:rPr lang="en-US" b="1" dirty="0" smtClean="0">
                <a:solidFill>
                  <a:srgbClr val="FFFFFF"/>
                </a:solidFill>
              </a:rPr>
              <a:t> 2.2 hours (8 cores)</a:t>
            </a:r>
            <a:endParaRPr lang="en-US" b="1" dirty="0">
              <a:solidFill>
                <a:srgbClr val="FFFFFF"/>
              </a:solidFill>
            </a:endParaRPr>
          </a:p>
        </p:txBody>
      </p:sp>
      <p:sp>
        <p:nvSpPr>
          <p:cNvPr id="11" name="Slide Number Placeholder 1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35</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36</a:t>
            </a:fld>
            <a:endParaRPr lang="en-US" dirty="0">
              <a:solidFill>
                <a:srgbClr val="FFFFFF"/>
              </a:solidFill>
            </a:endParaRPr>
          </a:p>
        </p:txBody>
      </p:sp>
      <p:sp>
        <p:nvSpPr>
          <p:cNvPr id="4" name="Nadpis 3"/>
          <p:cNvSpPr>
            <a:spLocks noGrp="1"/>
          </p:cNvSpPr>
          <p:nvPr>
            <p:ph type="title"/>
          </p:nvPr>
        </p:nvSpPr>
        <p:spPr/>
        <p:txBody>
          <a:bodyPr/>
          <a:lstStyle/>
          <a:p>
            <a:r>
              <a:rPr lang="en-US" dirty="0" smtClean="0"/>
              <a:t>Error Images (Indirect Only)</a:t>
            </a:r>
            <a:endParaRPr lang="cs-CZ" dirty="0"/>
          </a:p>
        </p:txBody>
      </p:sp>
      <p:pic>
        <p:nvPicPr>
          <p:cNvPr id="2050" name="Picture 2" descr="E:\paper\img\disney-vpl-diff.png"/>
          <p:cNvPicPr>
            <a:picLocks noChangeAspect="1" noChangeArrowheads="1"/>
          </p:cNvPicPr>
          <p:nvPr/>
        </p:nvPicPr>
        <p:blipFill>
          <a:blip r:embed="rId3" cstate="print"/>
          <a:srcRect/>
          <a:stretch>
            <a:fillRect/>
          </a:stretch>
        </p:blipFill>
        <p:spPr bwMode="auto">
          <a:xfrm>
            <a:off x="1143000" y="1066800"/>
            <a:ext cx="2145792" cy="1609344"/>
          </a:xfrm>
          <a:prstGeom prst="rect">
            <a:avLst/>
          </a:prstGeom>
          <a:noFill/>
        </p:spPr>
      </p:pic>
      <p:pic>
        <p:nvPicPr>
          <p:cNvPr id="2051" name="Picture 3" descr="E:\paper\img\disney-vsl-diff.png"/>
          <p:cNvPicPr>
            <a:picLocks noChangeAspect="1" noChangeArrowheads="1"/>
          </p:cNvPicPr>
          <p:nvPr/>
        </p:nvPicPr>
        <p:blipFill>
          <a:blip r:embed="rId4" cstate="print"/>
          <a:srcRect/>
          <a:stretch>
            <a:fillRect/>
          </a:stretch>
        </p:blipFill>
        <p:spPr bwMode="auto">
          <a:xfrm>
            <a:off x="5702808" y="2743200"/>
            <a:ext cx="2145792" cy="1609344"/>
          </a:xfrm>
          <a:prstGeom prst="rect">
            <a:avLst/>
          </a:prstGeom>
          <a:noFill/>
        </p:spPr>
      </p:pic>
      <p:pic>
        <p:nvPicPr>
          <p:cNvPr id="2052" name="Picture 4" descr="E:\paper\img\disney-pt.png"/>
          <p:cNvPicPr>
            <a:picLocks noChangeAspect="1" noChangeArrowheads="1"/>
          </p:cNvPicPr>
          <p:nvPr/>
        </p:nvPicPr>
        <p:blipFill>
          <a:blip r:embed="rId5" cstate="print"/>
          <a:srcRect/>
          <a:stretch>
            <a:fillRect/>
          </a:stretch>
        </p:blipFill>
        <p:spPr bwMode="auto">
          <a:xfrm>
            <a:off x="3416985" y="2734189"/>
            <a:ext cx="2145615" cy="1609211"/>
          </a:xfrm>
          <a:prstGeom prst="rect">
            <a:avLst/>
          </a:prstGeom>
          <a:noFill/>
        </p:spPr>
      </p:pic>
      <p:pic>
        <p:nvPicPr>
          <p:cNvPr id="2053" name="Picture 5" descr="E:\paper\img\showkitchen-vpl-diff.png"/>
          <p:cNvPicPr>
            <a:picLocks noChangeAspect="1" noChangeArrowheads="1"/>
          </p:cNvPicPr>
          <p:nvPr/>
        </p:nvPicPr>
        <p:blipFill>
          <a:blip r:embed="rId6" cstate="print"/>
          <a:srcRect/>
          <a:stretch>
            <a:fillRect/>
          </a:stretch>
        </p:blipFill>
        <p:spPr bwMode="auto">
          <a:xfrm>
            <a:off x="1143000" y="2743200"/>
            <a:ext cx="2145792" cy="1609344"/>
          </a:xfrm>
          <a:prstGeom prst="rect">
            <a:avLst/>
          </a:prstGeom>
          <a:noFill/>
        </p:spPr>
      </p:pic>
      <p:pic>
        <p:nvPicPr>
          <p:cNvPr id="2054" name="Picture 6" descr="E:\paper\img\showkitchen-vsl-diff.png"/>
          <p:cNvPicPr>
            <a:picLocks noChangeAspect="1" noChangeArrowheads="1"/>
          </p:cNvPicPr>
          <p:nvPr/>
        </p:nvPicPr>
        <p:blipFill>
          <a:blip r:embed="rId7" cstate="print"/>
          <a:srcRect/>
          <a:stretch>
            <a:fillRect/>
          </a:stretch>
        </p:blipFill>
        <p:spPr bwMode="auto">
          <a:xfrm>
            <a:off x="5702808" y="1066800"/>
            <a:ext cx="2145792" cy="1609344"/>
          </a:xfrm>
          <a:prstGeom prst="rect">
            <a:avLst/>
          </a:prstGeom>
          <a:noFill/>
        </p:spPr>
      </p:pic>
      <p:pic>
        <p:nvPicPr>
          <p:cNvPr id="2055" name="Picture 7" descr="E:\paper\img\showkitchen-pt.png"/>
          <p:cNvPicPr>
            <a:picLocks noChangeAspect="1" noChangeArrowheads="1"/>
          </p:cNvPicPr>
          <p:nvPr/>
        </p:nvPicPr>
        <p:blipFill>
          <a:blip r:embed="rId8" cstate="print"/>
          <a:srcRect/>
          <a:stretch>
            <a:fillRect/>
          </a:stretch>
        </p:blipFill>
        <p:spPr bwMode="auto">
          <a:xfrm>
            <a:off x="3416985" y="1066801"/>
            <a:ext cx="2145615" cy="1609211"/>
          </a:xfrm>
          <a:prstGeom prst="rect">
            <a:avLst/>
          </a:prstGeom>
          <a:noFill/>
        </p:spPr>
      </p:pic>
      <p:pic>
        <p:nvPicPr>
          <p:cNvPr id="2056" name="Picture 8" descr="E:\paper\img\tab-vpl-diff.png"/>
          <p:cNvPicPr>
            <a:picLocks noChangeAspect="1" noChangeArrowheads="1"/>
          </p:cNvPicPr>
          <p:nvPr/>
        </p:nvPicPr>
        <p:blipFill>
          <a:blip r:embed="rId9" cstate="print"/>
          <a:srcRect/>
          <a:stretch>
            <a:fillRect/>
          </a:stretch>
        </p:blipFill>
        <p:spPr bwMode="auto">
          <a:xfrm>
            <a:off x="1143000" y="4419600"/>
            <a:ext cx="2145793" cy="1609344"/>
          </a:xfrm>
          <a:prstGeom prst="rect">
            <a:avLst/>
          </a:prstGeom>
          <a:noFill/>
        </p:spPr>
      </p:pic>
      <p:pic>
        <p:nvPicPr>
          <p:cNvPr id="2057" name="Picture 9" descr="E:\paper\img\tab-vsl-diff.png"/>
          <p:cNvPicPr>
            <a:picLocks noChangeAspect="1" noChangeArrowheads="1"/>
          </p:cNvPicPr>
          <p:nvPr/>
        </p:nvPicPr>
        <p:blipFill>
          <a:blip r:embed="rId10" cstate="print"/>
          <a:srcRect/>
          <a:stretch>
            <a:fillRect/>
          </a:stretch>
        </p:blipFill>
        <p:spPr bwMode="auto">
          <a:xfrm>
            <a:off x="5702808" y="4419600"/>
            <a:ext cx="2145792" cy="1609344"/>
          </a:xfrm>
          <a:prstGeom prst="rect">
            <a:avLst/>
          </a:prstGeom>
          <a:noFill/>
        </p:spPr>
      </p:pic>
      <p:pic>
        <p:nvPicPr>
          <p:cNvPr id="2059" name="Picture 11" descr="E:\paper\img\tab-pt.png"/>
          <p:cNvPicPr>
            <a:picLocks noChangeAspect="1" noChangeArrowheads="1"/>
          </p:cNvPicPr>
          <p:nvPr/>
        </p:nvPicPr>
        <p:blipFill>
          <a:blip r:embed="rId11" cstate="print"/>
          <a:srcRect/>
          <a:stretch>
            <a:fillRect/>
          </a:stretch>
        </p:blipFill>
        <p:spPr bwMode="auto">
          <a:xfrm>
            <a:off x="3404969" y="4419600"/>
            <a:ext cx="2145615" cy="1609211"/>
          </a:xfrm>
          <a:prstGeom prst="rect">
            <a:avLst/>
          </a:prstGeom>
          <a:noFill/>
        </p:spPr>
      </p:pic>
      <p:cxnSp>
        <p:nvCxnSpPr>
          <p:cNvPr id="15" name="Straight Connector 21"/>
          <p:cNvCxnSpPr/>
          <p:nvPr/>
        </p:nvCxnSpPr>
        <p:spPr bwMode="auto">
          <a:xfrm rot="16200000" flipH="1">
            <a:off x="533796" y="3886596"/>
            <a:ext cx="5638006"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21"/>
          <p:cNvCxnSpPr/>
          <p:nvPr/>
        </p:nvCxnSpPr>
        <p:spPr bwMode="auto">
          <a:xfrm rot="5400000">
            <a:off x="2820591" y="3885803"/>
            <a:ext cx="5638006"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15"/>
          <p:cNvSpPr txBox="1"/>
          <p:nvPr/>
        </p:nvSpPr>
        <p:spPr>
          <a:xfrm>
            <a:off x="3733800" y="6172200"/>
            <a:ext cx="1600200" cy="400110"/>
          </a:xfrm>
          <a:prstGeom prst="rect">
            <a:avLst/>
          </a:prstGeom>
          <a:noFill/>
        </p:spPr>
        <p:txBody>
          <a:bodyPr wrap="square" rtlCol="0">
            <a:spAutoFit/>
          </a:bodyPr>
          <a:lstStyle/>
          <a:p>
            <a:pPr algn="ctr"/>
            <a:r>
              <a:rPr lang="en-US" sz="2000" dirty="0" smtClean="0"/>
              <a:t>Ground truth</a:t>
            </a:r>
            <a:endParaRPr lang="en-US" sz="2000" dirty="0"/>
          </a:p>
        </p:txBody>
      </p:sp>
      <p:sp>
        <p:nvSpPr>
          <p:cNvPr id="22" name="TextBox 13"/>
          <p:cNvSpPr txBox="1"/>
          <p:nvPr/>
        </p:nvSpPr>
        <p:spPr>
          <a:xfrm>
            <a:off x="1143000" y="6033448"/>
            <a:ext cx="2133600" cy="707886"/>
          </a:xfrm>
          <a:prstGeom prst="rect">
            <a:avLst/>
          </a:prstGeom>
          <a:noFill/>
        </p:spPr>
        <p:txBody>
          <a:bodyPr wrap="square" rtlCol="0">
            <a:spAutoFit/>
          </a:bodyPr>
          <a:lstStyle/>
          <a:p>
            <a:pPr algn="ctr"/>
            <a:r>
              <a:rPr lang="en-US" sz="2000" dirty="0" smtClean="0"/>
              <a:t>VPL error</a:t>
            </a:r>
          </a:p>
          <a:p>
            <a:pPr algn="ctr"/>
            <a:r>
              <a:rPr lang="en-US" sz="2000" dirty="0" smtClean="0"/>
              <a:t>(previous work)</a:t>
            </a:r>
            <a:endParaRPr lang="en-US" sz="2000" dirty="0"/>
          </a:p>
        </p:txBody>
      </p:sp>
      <p:sp>
        <p:nvSpPr>
          <p:cNvPr id="23" name="TextBox 17"/>
          <p:cNvSpPr txBox="1"/>
          <p:nvPr/>
        </p:nvSpPr>
        <p:spPr>
          <a:xfrm>
            <a:off x="5715000" y="6019800"/>
            <a:ext cx="2133600" cy="707886"/>
          </a:xfrm>
          <a:prstGeom prst="rect">
            <a:avLst/>
          </a:prstGeom>
          <a:noFill/>
        </p:spPr>
        <p:txBody>
          <a:bodyPr wrap="square" rtlCol="0">
            <a:spAutoFit/>
          </a:bodyPr>
          <a:lstStyle/>
          <a:p>
            <a:pPr algn="ctr"/>
            <a:r>
              <a:rPr lang="en-US" sz="2000" dirty="0" smtClean="0"/>
              <a:t>VSL error</a:t>
            </a:r>
            <a:br>
              <a:rPr lang="en-US" sz="2000" dirty="0" smtClean="0"/>
            </a:br>
            <a:r>
              <a:rPr lang="en-US" sz="2000" dirty="0" smtClean="0"/>
              <a:t>(our method)</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5725"/>
            <a:ext cx="8142288" cy="857250"/>
          </a:xfrm>
        </p:spPr>
        <p:txBody>
          <a:bodyPr/>
          <a:lstStyle/>
          <a:p>
            <a:r>
              <a:rPr lang="en-US" dirty="0" smtClean="0"/>
              <a:t>Limitations: Blurring</a:t>
            </a:r>
            <a:endParaRPr lang="en-US" dirty="0"/>
          </a:p>
        </p:txBody>
      </p:sp>
      <p:sp>
        <p:nvSpPr>
          <p:cNvPr id="3" name="Content Placeholder 2"/>
          <p:cNvSpPr>
            <a:spLocks noGrp="1"/>
          </p:cNvSpPr>
          <p:nvPr>
            <p:ph idx="1"/>
          </p:nvPr>
        </p:nvSpPr>
        <p:spPr>
          <a:xfrm>
            <a:off x="457200" y="1114425"/>
            <a:ext cx="8229600" cy="2238375"/>
          </a:xfrm>
        </p:spPr>
        <p:txBody>
          <a:bodyPr/>
          <a:lstStyle/>
          <a:p>
            <a:r>
              <a:rPr lang="en-US" dirty="0" smtClean="0"/>
              <a:t>VSLs can blur illumination</a:t>
            </a:r>
          </a:p>
          <a:p>
            <a:r>
              <a:rPr lang="en-US" dirty="0" smtClean="0"/>
              <a:t>Converges as number of lights increases  </a:t>
            </a:r>
            <a:endParaRPr lang="en-US" dirty="0"/>
          </a:p>
        </p:txBody>
      </p:sp>
      <p:pic>
        <p:nvPicPr>
          <p:cNvPr id="4" name="Picture 4" descr="C:\Users\Milos\code\vvs\paper\img\tab-aniso-our.jpg"/>
          <p:cNvPicPr>
            <a:picLocks noChangeAspect="1" noChangeArrowheads="1"/>
          </p:cNvPicPr>
          <p:nvPr/>
        </p:nvPicPr>
        <p:blipFill>
          <a:blip r:embed="rId3" cstate="print"/>
          <a:stretch>
            <a:fillRect/>
          </a:stretch>
        </p:blipFill>
        <p:spPr bwMode="auto">
          <a:xfrm>
            <a:off x="228600" y="2590800"/>
            <a:ext cx="4267200" cy="3200400"/>
          </a:xfrm>
          <a:prstGeom prst="rect">
            <a:avLst/>
          </a:prstGeom>
          <a:noFill/>
          <a:ln w="9525">
            <a:solidFill>
              <a:schemeClr val="tx1"/>
            </a:solidFill>
          </a:ln>
        </p:spPr>
      </p:pic>
      <p:sp>
        <p:nvSpPr>
          <p:cNvPr id="8" name="TextBox 7"/>
          <p:cNvSpPr txBox="1"/>
          <p:nvPr/>
        </p:nvSpPr>
        <p:spPr>
          <a:xfrm>
            <a:off x="685800" y="5867400"/>
            <a:ext cx="3581400" cy="369332"/>
          </a:xfrm>
          <a:prstGeom prst="rect">
            <a:avLst/>
          </a:prstGeom>
          <a:noFill/>
        </p:spPr>
        <p:txBody>
          <a:bodyPr wrap="square" rtlCol="0">
            <a:spAutoFit/>
          </a:bodyPr>
          <a:lstStyle/>
          <a:p>
            <a:pPr algn="ctr" eaLnBrk="0" fontAlgn="base" hangingPunct="0">
              <a:spcBef>
                <a:spcPct val="0"/>
              </a:spcBef>
              <a:spcAft>
                <a:spcPct val="0"/>
              </a:spcAft>
            </a:pPr>
            <a:r>
              <a:rPr lang="en-US" b="1" dirty="0" smtClean="0">
                <a:solidFill>
                  <a:srgbClr val="FFFFFF"/>
                </a:solidFill>
              </a:rPr>
              <a:t>5,000 lights - blurred</a:t>
            </a:r>
            <a:endParaRPr lang="en-US" b="1" dirty="0">
              <a:solidFill>
                <a:srgbClr val="FFFFFF"/>
              </a:solidFill>
            </a:endParaRPr>
          </a:p>
        </p:txBody>
      </p:sp>
      <p:sp>
        <p:nvSpPr>
          <p:cNvPr id="11" name="Slide Number Placeholder 10"/>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37</a:t>
            </a:fld>
            <a:endParaRPr lang="en-US" dirty="0">
              <a:solidFill>
                <a:srgbClr val="FFFFFF"/>
              </a:solidFill>
            </a:endParaRPr>
          </a:p>
        </p:txBody>
      </p:sp>
      <p:pic>
        <p:nvPicPr>
          <p:cNvPr id="3074" name="Picture 2" descr="C:\devel\sigasia-talk\tableau.png"/>
          <p:cNvPicPr>
            <a:picLocks noChangeAspect="1" noChangeArrowheads="1"/>
          </p:cNvPicPr>
          <p:nvPr/>
        </p:nvPicPr>
        <p:blipFill>
          <a:blip r:embed="rId4" cstate="print"/>
          <a:stretch>
            <a:fillRect/>
          </a:stretch>
        </p:blipFill>
        <p:spPr bwMode="auto">
          <a:xfrm>
            <a:off x="4648200" y="2590800"/>
            <a:ext cx="4267200" cy="3200400"/>
          </a:xfrm>
          <a:prstGeom prst="rect">
            <a:avLst/>
          </a:prstGeom>
          <a:noFill/>
          <a:ln w="9525">
            <a:solidFill>
              <a:schemeClr val="tx1"/>
            </a:solidFill>
          </a:ln>
        </p:spPr>
      </p:pic>
      <p:sp>
        <p:nvSpPr>
          <p:cNvPr id="12" name="TextBox 7"/>
          <p:cNvSpPr txBox="1"/>
          <p:nvPr/>
        </p:nvSpPr>
        <p:spPr>
          <a:xfrm>
            <a:off x="5029200" y="5879068"/>
            <a:ext cx="3581400" cy="369332"/>
          </a:xfrm>
          <a:prstGeom prst="rect">
            <a:avLst/>
          </a:prstGeom>
          <a:noFill/>
        </p:spPr>
        <p:txBody>
          <a:bodyPr wrap="square" rtlCol="0">
            <a:spAutoFit/>
          </a:bodyPr>
          <a:lstStyle/>
          <a:p>
            <a:pPr algn="ctr" eaLnBrk="0" fontAlgn="base" hangingPunct="0">
              <a:spcBef>
                <a:spcPct val="0"/>
              </a:spcBef>
              <a:spcAft>
                <a:spcPct val="0"/>
              </a:spcAft>
            </a:pPr>
            <a:r>
              <a:rPr lang="en-US" b="1" dirty="0" smtClean="0">
                <a:solidFill>
                  <a:srgbClr val="FFFFFF"/>
                </a:solidFill>
              </a:rPr>
              <a:t>1,000,000 lights - converged</a:t>
            </a:r>
            <a:endParaRPr lang="en-US" b="1" dirty="0">
              <a:solidFill>
                <a:srgbClr val="FFFF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Some remaining corner darkening</a:t>
            </a:r>
          </a:p>
          <a:p>
            <a:endParaRPr lang="en-US" dirty="0" smtClean="0"/>
          </a:p>
          <a:p>
            <a:r>
              <a:rPr lang="en-US" dirty="0" smtClean="0"/>
              <a:t>Computation overhead</a:t>
            </a:r>
          </a:p>
          <a:p>
            <a:endParaRPr lang="en-US" dirty="0" smtClean="0"/>
          </a:p>
          <a:p>
            <a:endParaRPr lang="en-US" dirty="0" smtClean="0"/>
          </a:p>
        </p:txBody>
      </p:sp>
      <p:sp>
        <p:nvSpPr>
          <p:cNvPr id="3" name="Title 2"/>
          <p:cNvSpPr>
            <a:spLocks noGrp="1"/>
          </p:cNvSpPr>
          <p:nvPr>
            <p:ph type="title"/>
          </p:nvPr>
        </p:nvSpPr>
        <p:spPr/>
        <p:txBody>
          <a:bodyPr/>
          <a:lstStyle/>
          <a:p>
            <a:r>
              <a:rPr lang="en-US" dirty="0" smtClean="0"/>
              <a:t>Other Limitations</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38</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382000" cy="5438775"/>
          </a:xfrm>
        </p:spPr>
        <p:txBody>
          <a:bodyPr/>
          <a:lstStyle/>
          <a:p>
            <a:r>
              <a:rPr lang="en-US" dirty="0" smtClean="0"/>
              <a:t>Virtual Spherical Lights</a:t>
            </a:r>
          </a:p>
          <a:p>
            <a:pPr lvl="1"/>
            <a:r>
              <a:rPr lang="en-US" dirty="0" smtClean="0"/>
              <a:t>No spikes, no clamping necessary</a:t>
            </a:r>
          </a:p>
          <a:p>
            <a:pPr lvl="1"/>
            <a:r>
              <a:rPr lang="en-US" dirty="0" smtClean="0"/>
              <a:t>Address illumination loss</a:t>
            </a:r>
          </a:p>
          <a:p>
            <a:endParaRPr lang="en-US" dirty="0" smtClean="0"/>
          </a:p>
          <a:p>
            <a:r>
              <a:rPr lang="en-US" dirty="0" smtClean="0"/>
              <a:t>Many-light methods + VSLs: </a:t>
            </a:r>
          </a:p>
          <a:p>
            <a:pPr lvl="1"/>
            <a:r>
              <a:rPr lang="en-US" dirty="0" smtClean="0"/>
              <a:t>A step to solve the glossy inter-reflection problem</a:t>
            </a:r>
          </a:p>
          <a:p>
            <a:endParaRPr lang="en-US" dirty="0" smtClean="0"/>
          </a:p>
          <a:p>
            <a:r>
              <a:rPr lang="en-US" dirty="0" smtClean="0"/>
              <a:t>Future Work</a:t>
            </a:r>
          </a:p>
          <a:p>
            <a:pPr lvl="1"/>
            <a:r>
              <a:rPr lang="en-US" dirty="0" smtClean="0"/>
              <a:t>More lights: improve scalability</a:t>
            </a:r>
          </a:p>
          <a:p>
            <a:endParaRPr lang="en-US" dirty="0" smtClean="0"/>
          </a:p>
        </p:txBody>
      </p:sp>
      <p:sp>
        <p:nvSpPr>
          <p:cNvPr id="3" name="Title 2"/>
          <p:cNvSpPr>
            <a:spLocks noGrp="1"/>
          </p:cNvSpPr>
          <p:nvPr>
            <p:ph type="title"/>
          </p:nvPr>
        </p:nvSpPr>
        <p:spPr/>
        <p:txBody>
          <a:bodyPr/>
          <a:lstStyle/>
          <a:p>
            <a:r>
              <a:rPr lang="en-US" dirty="0" smtClean="0"/>
              <a:t>Conclusion</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39</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Glossy Inter-reflections</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a:t>
            </a:fld>
            <a:endParaRPr lang="en-US" dirty="0">
              <a:solidFill>
                <a:srgbClr val="FFFFFF"/>
              </a:solidFill>
            </a:endParaRPr>
          </a:p>
        </p:txBody>
      </p:sp>
      <p:pic>
        <p:nvPicPr>
          <p:cNvPr id="6" name="Picture 11"/>
          <p:cNvPicPr>
            <a:picLocks noChangeAspect="1" noChangeArrowheads="1"/>
          </p:cNvPicPr>
          <p:nvPr/>
        </p:nvPicPr>
        <p:blipFill>
          <a:blip r:embed="rId3" cstate="print">
            <a:lum bright="10000"/>
          </a:blip>
          <a:srcRect/>
          <a:stretch>
            <a:fillRect/>
          </a:stretch>
        </p:blipFill>
        <p:spPr bwMode="auto">
          <a:xfrm>
            <a:off x="609600" y="1066800"/>
            <a:ext cx="5410201" cy="3599558"/>
          </a:xfrm>
          <a:prstGeom prst="rect">
            <a:avLst/>
          </a:prstGeom>
          <a:noFill/>
          <a:ln w="9525">
            <a:noFill/>
            <a:miter lim="800000"/>
            <a:headEnd/>
            <a:tailEnd/>
          </a:ln>
          <a:effectLst>
            <a:outerShdw blurRad="63500" dist="50800" sx="102000" sy="102000" algn="ctr" rotWithShape="0">
              <a:prstClr val="black">
                <a:alpha val="58000"/>
              </a:prstClr>
            </a:outerShdw>
          </a:effectLst>
        </p:spPr>
      </p:pic>
      <p:pic>
        <p:nvPicPr>
          <p:cNvPr id="1026" name="Picture 2" descr="C:\devel\Lloyds_Building,_London_-_2007.jpg"/>
          <p:cNvPicPr>
            <a:picLocks noChangeAspect="1" noChangeArrowheads="1"/>
          </p:cNvPicPr>
          <p:nvPr/>
        </p:nvPicPr>
        <p:blipFill>
          <a:blip r:embed="rId4" cstate="print">
            <a:lum bright="10000"/>
          </a:blip>
          <a:srcRect/>
          <a:stretch>
            <a:fillRect/>
          </a:stretch>
        </p:blipFill>
        <p:spPr bwMode="auto">
          <a:xfrm>
            <a:off x="6324600" y="1066800"/>
            <a:ext cx="2270013" cy="5572905"/>
          </a:xfrm>
          <a:prstGeom prst="rect">
            <a:avLst/>
          </a:prstGeom>
          <a:noFill/>
          <a:effectLst>
            <a:outerShdw blurRad="63500" dist="50800" sx="102000" sy="102000" algn="ctr" rotWithShape="0">
              <a:prstClr val="black">
                <a:alpha val="58000"/>
              </a:prstClr>
            </a:outerShdw>
          </a:effectLst>
        </p:spPr>
      </p:pic>
      <p:pic>
        <p:nvPicPr>
          <p:cNvPr id="1027" name="Picture 3" descr="C:\devel\petra_02.jpg"/>
          <p:cNvPicPr>
            <a:picLocks noChangeAspect="1" noChangeArrowheads="1"/>
          </p:cNvPicPr>
          <p:nvPr/>
        </p:nvPicPr>
        <p:blipFill>
          <a:blip r:embed="rId5" cstate="print"/>
          <a:srcRect/>
          <a:stretch>
            <a:fillRect/>
          </a:stretch>
        </p:blipFill>
        <p:spPr bwMode="auto">
          <a:xfrm>
            <a:off x="228600" y="2286000"/>
            <a:ext cx="5638800" cy="4234627"/>
          </a:xfrm>
          <a:prstGeom prst="rect">
            <a:avLst/>
          </a:prstGeom>
          <a:noFill/>
          <a:effectLst>
            <a:outerShdw blurRad="63500" dist="50800" sx="102000" sy="102000" algn="ctr" rotWithShape="0">
              <a:prstClr val="black">
                <a:alpha val="58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5537200"/>
          </a:xfrm>
        </p:spPr>
        <p:txBody>
          <a:bodyPr/>
          <a:lstStyle/>
          <a:p>
            <a:r>
              <a:rPr lang="en-US" dirty="0" smtClean="0"/>
              <a:t>Recall: Integration over paths, use Monte Carlo</a:t>
            </a:r>
          </a:p>
          <a:p>
            <a:endParaRPr lang="en-US" dirty="0" smtClean="0"/>
          </a:p>
          <a:p>
            <a:endParaRPr lang="en-US" dirty="0" smtClean="0"/>
          </a:p>
          <a:p>
            <a:endParaRPr lang="en-US" dirty="0" smtClean="0"/>
          </a:p>
          <a:p>
            <a:r>
              <a:rPr lang="en-US" dirty="0" smtClean="0"/>
              <a:t>The contribution </a:t>
            </a:r>
            <a:r>
              <a:rPr lang="en-US" i="1" dirty="0" smtClean="0"/>
              <a:t>f(x</a:t>
            </a:r>
            <a:r>
              <a:rPr lang="en-US" i="1" baseline="-25000" dirty="0" smtClean="0"/>
              <a:t>i</a:t>
            </a:r>
            <a:r>
              <a:rPr lang="en-US" i="1" dirty="0" smtClean="0"/>
              <a:t>) contains:</a:t>
            </a:r>
          </a:p>
          <a:p>
            <a:pPr lvl="1"/>
            <a:r>
              <a:rPr lang="en-US" dirty="0" smtClean="0"/>
              <a:t>Inverse distance-squared  term</a:t>
            </a:r>
          </a:p>
          <a:p>
            <a:pPr lvl="1"/>
            <a:r>
              <a:rPr lang="en-US" dirty="0" smtClean="0"/>
              <a:t>Material term at surface location</a:t>
            </a:r>
          </a:p>
          <a:p>
            <a:pPr lvl="1"/>
            <a:r>
              <a:rPr lang="en-US" dirty="0" smtClean="0"/>
              <a:t>Material term at VPL location</a:t>
            </a:r>
          </a:p>
          <a:p>
            <a:r>
              <a:rPr lang="en-US" dirty="0" smtClean="0"/>
              <a:t>What if </a:t>
            </a:r>
            <a:r>
              <a:rPr lang="en-US" i="1" dirty="0" smtClean="0"/>
              <a:t>f(x</a:t>
            </a:r>
            <a:r>
              <a:rPr lang="en-US" i="1" baseline="-25000" dirty="0" smtClean="0"/>
              <a:t>i</a:t>
            </a:r>
            <a:r>
              <a:rPr lang="en-US" i="1" dirty="0" smtClean="0"/>
              <a:t>)</a:t>
            </a:r>
            <a:r>
              <a:rPr lang="en-US" dirty="0" smtClean="0"/>
              <a:t> becomes locally large?</a:t>
            </a:r>
          </a:p>
          <a:p>
            <a:pPr lvl="1"/>
            <a:r>
              <a:rPr lang="en-US" dirty="0" smtClean="0"/>
              <a:t>“Spikes”</a:t>
            </a:r>
            <a:endParaRPr lang="en-US" dirty="0"/>
          </a:p>
        </p:txBody>
      </p:sp>
      <p:sp>
        <p:nvSpPr>
          <p:cNvPr id="4" name="Title 3"/>
          <p:cNvSpPr>
            <a:spLocks noGrp="1"/>
          </p:cNvSpPr>
          <p:nvPr>
            <p:ph type="title"/>
          </p:nvPr>
        </p:nvSpPr>
        <p:spPr/>
        <p:txBody>
          <a:bodyPr/>
          <a:lstStyle/>
          <a:p>
            <a:r>
              <a:rPr lang="en-US" dirty="0" smtClean="0"/>
              <a:t>The Problem, Numerically</a:t>
            </a:r>
            <a:endParaRPr lang="en-US" dirty="0"/>
          </a:p>
        </p:txBody>
      </p:sp>
      <p:pic>
        <p:nvPicPr>
          <p:cNvPr id="6" name="Content Placeholder 4" descr="mc.png"/>
          <p:cNvPicPr>
            <a:picLocks noChangeAspect="1"/>
          </p:cNvPicPr>
          <p:nvPr/>
        </p:nvPicPr>
        <p:blipFill>
          <a:blip r:embed="rId3" cstate="print"/>
          <a:stretch>
            <a:fillRect/>
          </a:stretch>
        </p:blipFill>
        <p:spPr bwMode="auto">
          <a:xfrm>
            <a:off x="1441450" y="1679575"/>
            <a:ext cx="6073140" cy="1516380"/>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40</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dirty="0" smtClean="0"/>
              <a:t>The Problem Revision</a:t>
            </a:r>
            <a:endParaRPr lang="en-US" dirty="0"/>
          </a:p>
        </p:txBody>
      </p:sp>
      <p:sp>
        <p:nvSpPr>
          <p:cNvPr id="6" name="TextBox 5"/>
          <p:cNvSpPr txBox="1"/>
          <p:nvPr/>
        </p:nvSpPr>
        <p:spPr>
          <a:xfrm>
            <a:off x="609600" y="914400"/>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Path tracer</a:t>
            </a:r>
          </a:p>
        </p:txBody>
      </p:sp>
      <p:sp>
        <p:nvSpPr>
          <p:cNvPr id="7" name="TextBox 6"/>
          <p:cNvSpPr txBox="1"/>
          <p:nvPr/>
        </p:nvSpPr>
        <p:spPr>
          <a:xfrm>
            <a:off x="3352800" y="914400"/>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Instant </a:t>
            </a:r>
            <a:r>
              <a:rPr lang="en-US" sz="2400" dirty="0" err="1" smtClean="0">
                <a:solidFill>
                  <a:srgbClr val="FFFFFF"/>
                </a:solidFill>
              </a:rPr>
              <a:t>radiosity</a:t>
            </a:r>
            <a:endParaRPr lang="en-US" sz="2400" dirty="0" smtClean="0">
              <a:solidFill>
                <a:srgbClr val="FFFFFF"/>
              </a:solidFill>
            </a:endParaRPr>
          </a:p>
        </p:txBody>
      </p:sp>
      <p:pic>
        <p:nvPicPr>
          <p:cNvPr id="9" name="Picture 8" descr="cb-pt-272s.png"/>
          <p:cNvPicPr>
            <a:picLocks noChangeAspect="1"/>
          </p:cNvPicPr>
          <p:nvPr/>
        </p:nvPicPr>
        <p:blipFill>
          <a:blip r:embed="rId3" cstate="print"/>
          <a:stretch>
            <a:fillRect/>
          </a:stretch>
        </p:blipFill>
        <p:spPr>
          <a:xfrm>
            <a:off x="609600" y="1437000"/>
            <a:ext cx="2520000" cy="2520000"/>
          </a:xfrm>
          <a:prstGeom prst="rect">
            <a:avLst/>
          </a:prstGeom>
          <a:ln>
            <a:solidFill>
              <a:schemeClr val="tx1"/>
            </a:solidFill>
          </a:ln>
        </p:spPr>
      </p:pic>
      <p:pic>
        <p:nvPicPr>
          <p:cNvPr id="10" name="Picture 9" descr="cb-rc-100-500.png"/>
          <p:cNvPicPr>
            <a:picLocks noChangeAspect="1"/>
          </p:cNvPicPr>
          <p:nvPr/>
        </p:nvPicPr>
        <p:blipFill>
          <a:blip r:embed="rId4" cstate="print"/>
          <a:stretch>
            <a:fillRect/>
          </a:stretch>
        </p:blipFill>
        <p:spPr>
          <a:xfrm>
            <a:off x="3352800" y="1437000"/>
            <a:ext cx="2520000" cy="2520000"/>
          </a:xfrm>
          <a:prstGeom prst="rect">
            <a:avLst/>
          </a:prstGeom>
          <a:ln>
            <a:solidFill>
              <a:schemeClr val="tx1"/>
            </a:solidFill>
          </a:ln>
        </p:spPr>
      </p:pic>
      <p:pic>
        <p:nvPicPr>
          <p:cNvPr id="12" name="Picture 2" descr="C:\milos\code\vvs\results\cb\diff.png"/>
          <p:cNvPicPr>
            <a:picLocks noChangeAspect="1" noChangeArrowheads="1"/>
          </p:cNvPicPr>
          <p:nvPr/>
        </p:nvPicPr>
        <p:blipFill>
          <a:blip r:embed="rId5" cstate="print"/>
          <a:srcRect/>
          <a:stretch>
            <a:fillRect/>
          </a:stretch>
        </p:blipFill>
        <p:spPr bwMode="auto">
          <a:xfrm>
            <a:off x="6096000" y="1437000"/>
            <a:ext cx="2520001" cy="2520000"/>
          </a:xfrm>
          <a:prstGeom prst="rect">
            <a:avLst/>
          </a:prstGeom>
          <a:noFill/>
          <a:ln>
            <a:solidFill>
              <a:schemeClr val="tx1"/>
            </a:solidFill>
          </a:ln>
        </p:spPr>
      </p:pic>
      <p:sp>
        <p:nvSpPr>
          <p:cNvPr id="13" name="TextBox 12"/>
          <p:cNvSpPr txBox="1"/>
          <p:nvPr/>
        </p:nvSpPr>
        <p:spPr>
          <a:xfrm>
            <a:off x="6096000" y="909935"/>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Difference image</a:t>
            </a:r>
            <a:endParaRPr lang="en-US" sz="2400" dirty="0">
              <a:solidFill>
                <a:srgbClr val="FFFFFF"/>
              </a:solidFill>
            </a:endParaRPr>
          </a:p>
        </p:txBody>
      </p:sp>
      <p:sp>
        <p:nvSpPr>
          <p:cNvPr id="14" name="Slide Number Placeholder 13"/>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41</a:t>
            </a:fld>
            <a:endParaRPr lang="en-US" dirty="0">
              <a:solidFill>
                <a:srgbClr val="FFFFFF"/>
              </a:solidFill>
            </a:endParaRPr>
          </a:p>
        </p:txBody>
      </p:sp>
      <p:pic>
        <p:nvPicPr>
          <p:cNvPr id="11" name="Picture 5" descr="C:\milos\code\vvs\results\cbgw\cbgw-rc-100-500.png"/>
          <p:cNvPicPr>
            <a:picLocks noChangeAspect="1" noChangeArrowheads="1"/>
          </p:cNvPicPr>
          <p:nvPr/>
        </p:nvPicPr>
        <p:blipFill>
          <a:blip r:embed="rId6" cstate="print"/>
          <a:srcRect/>
          <a:stretch>
            <a:fillRect/>
          </a:stretch>
        </p:blipFill>
        <p:spPr bwMode="auto">
          <a:xfrm>
            <a:off x="3352800" y="4104000"/>
            <a:ext cx="2520000" cy="2520000"/>
          </a:xfrm>
          <a:prstGeom prst="rect">
            <a:avLst/>
          </a:prstGeom>
          <a:noFill/>
          <a:ln>
            <a:solidFill>
              <a:schemeClr val="tx1"/>
            </a:solidFill>
          </a:ln>
        </p:spPr>
      </p:pic>
      <p:pic>
        <p:nvPicPr>
          <p:cNvPr id="15" name="Picture 7" descr="C:\milos\code\vvs\results\cbgw\cbgw-pt-569s.png"/>
          <p:cNvPicPr>
            <a:picLocks noChangeAspect="1" noChangeArrowheads="1"/>
          </p:cNvPicPr>
          <p:nvPr/>
        </p:nvPicPr>
        <p:blipFill>
          <a:blip r:embed="rId7" cstate="print"/>
          <a:srcRect/>
          <a:stretch>
            <a:fillRect/>
          </a:stretch>
        </p:blipFill>
        <p:spPr bwMode="auto">
          <a:xfrm>
            <a:off x="604200" y="4104000"/>
            <a:ext cx="2520000" cy="2520000"/>
          </a:xfrm>
          <a:prstGeom prst="rect">
            <a:avLst/>
          </a:prstGeom>
          <a:noFill/>
          <a:ln>
            <a:solidFill>
              <a:schemeClr val="tx1"/>
            </a:solidFill>
          </a:ln>
        </p:spPr>
      </p:pic>
      <p:pic>
        <p:nvPicPr>
          <p:cNvPr id="16" name="Picture 2" descr="C:\milos\code\vvs\results\cbgw\diff.png"/>
          <p:cNvPicPr>
            <a:picLocks noChangeAspect="1" noChangeArrowheads="1"/>
          </p:cNvPicPr>
          <p:nvPr/>
        </p:nvPicPr>
        <p:blipFill>
          <a:blip r:embed="rId8" cstate="print"/>
          <a:srcRect/>
          <a:stretch>
            <a:fillRect/>
          </a:stretch>
        </p:blipFill>
        <p:spPr bwMode="auto">
          <a:xfrm>
            <a:off x="6096000" y="4109400"/>
            <a:ext cx="2520000" cy="25200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dirty="0" smtClean="0"/>
              <a:t>Another Example</a:t>
            </a:r>
            <a:endParaRPr lang="en-US" dirty="0"/>
          </a:p>
        </p:txBody>
      </p:sp>
      <p:sp>
        <p:nvSpPr>
          <p:cNvPr id="6" name="TextBox 5"/>
          <p:cNvSpPr txBox="1"/>
          <p:nvPr/>
        </p:nvSpPr>
        <p:spPr>
          <a:xfrm>
            <a:off x="609600" y="4500265"/>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Path tracer</a:t>
            </a:r>
          </a:p>
        </p:txBody>
      </p:sp>
      <p:sp>
        <p:nvSpPr>
          <p:cNvPr id="7" name="TextBox 6"/>
          <p:cNvSpPr txBox="1"/>
          <p:nvPr/>
        </p:nvSpPr>
        <p:spPr>
          <a:xfrm>
            <a:off x="3352800" y="4500265"/>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Instant </a:t>
            </a:r>
            <a:r>
              <a:rPr lang="en-US" sz="2400" dirty="0" err="1" smtClean="0">
                <a:solidFill>
                  <a:srgbClr val="FFFFFF"/>
                </a:solidFill>
              </a:rPr>
              <a:t>radiosity</a:t>
            </a:r>
            <a:endParaRPr lang="en-US" sz="2400" dirty="0" smtClean="0">
              <a:solidFill>
                <a:srgbClr val="FFFFFF"/>
              </a:solidFill>
            </a:endParaRPr>
          </a:p>
        </p:txBody>
      </p:sp>
      <p:sp>
        <p:nvSpPr>
          <p:cNvPr id="13" name="TextBox 12"/>
          <p:cNvSpPr txBox="1"/>
          <p:nvPr/>
        </p:nvSpPr>
        <p:spPr>
          <a:xfrm>
            <a:off x="6096000" y="4495800"/>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FFFFFF"/>
                </a:solidFill>
              </a:rPr>
              <a:t>Difference image</a:t>
            </a:r>
            <a:endParaRPr lang="en-US" sz="2400" dirty="0">
              <a:solidFill>
                <a:srgbClr val="FFFFFF"/>
              </a:solidFill>
            </a:endParaRPr>
          </a:p>
        </p:txBody>
      </p:sp>
      <p:sp>
        <p:nvSpPr>
          <p:cNvPr id="14" name="Slide Number Placeholder 13"/>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42</a:t>
            </a:fld>
            <a:endParaRPr lang="en-US" dirty="0">
              <a:solidFill>
                <a:srgbClr val="FFFFFF"/>
              </a:solidFill>
            </a:endParaRPr>
          </a:p>
        </p:txBody>
      </p:sp>
      <p:pic>
        <p:nvPicPr>
          <p:cNvPr id="11" name="Picture 5" descr="C:\milos\code\vvs\results\cbgw\cbgw-rc-100-500.png"/>
          <p:cNvPicPr>
            <a:picLocks noChangeAspect="1" noChangeArrowheads="1"/>
          </p:cNvPicPr>
          <p:nvPr/>
        </p:nvPicPr>
        <p:blipFill>
          <a:blip r:embed="rId3" cstate="print"/>
          <a:srcRect/>
          <a:stretch>
            <a:fillRect/>
          </a:stretch>
        </p:blipFill>
        <p:spPr bwMode="auto">
          <a:xfrm>
            <a:off x="3352800" y="1905000"/>
            <a:ext cx="2520000" cy="2520000"/>
          </a:xfrm>
          <a:prstGeom prst="rect">
            <a:avLst/>
          </a:prstGeom>
          <a:noFill/>
          <a:ln>
            <a:solidFill>
              <a:schemeClr val="tx1"/>
            </a:solidFill>
          </a:ln>
        </p:spPr>
      </p:pic>
      <p:pic>
        <p:nvPicPr>
          <p:cNvPr id="15" name="Picture 7" descr="C:\milos\code\vvs\results\cbgw\cbgw-pt-569s.png"/>
          <p:cNvPicPr>
            <a:picLocks noChangeAspect="1" noChangeArrowheads="1"/>
          </p:cNvPicPr>
          <p:nvPr/>
        </p:nvPicPr>
        <p:blipFill>
          <a:blip r:embed="rId4" cstate="print"/>
          <a:srcRect/>
          <a:stretch>
            <a:fillRect/>
          </a:stretch>
        </p:blipFill>
        <p:spPr bwMode="auto">
          <a:xfrm>
            <a:off x="604200" y="1905000"/>
            <a:ext cx="2520000" cy="2520000"/>
          </a:xfrm>
          <a:prstGeom prst="rect">
            <a:avLst/>
          </a:prstGeom>
          <a:noFill/>
          <a:ln>
            <a:solidFill>
              <a:schemeClr val="tx1"/>
            </a:solidFill>
          </a:ln>
        </p:spPr>
      </p:pic>
      <p:pic>
        <p:nvPicPr>
          <p:cNvPr id="16" name="Picture 2" descr="C:\milos\code\vvs\results\cbgw\diff.png"/>
          <p:cNvPicPr>
            <a:picLocks noChangeAspect="1" noChangeArrowheads="1"/>
          </p:cNvPicPr>
          <p:nvPr/>
        </p:nvPicPr>
        <p:blipFill>
          <a:blip r:embed="rId5" cstate="print"/>
          <a:srcRect/>
          <a:stretch>
            <a:fillRect/>
          </a:stretch>
        </p:blipFill>
        <p:spPr bwMode="auto">
          <a:xfrm>
            <a:off x="6096000" y="1910400"/>
            <a:ext cx="2520000" cy="25200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Missing Components</a:t>
            </a:r>
            <a:endParaRPr lang="en-US" dirty="0"/>
          </a:p>
        </p:txBody>
      </p:sp>
      <p:pic>
        <p:nvPicPr>
          <p:cNvPr id="5" name="Picture 2" descr="C:\milos\code\vvs\results\cbgw\diff.png"/>
          <p:cNvPicPr>
            <a:picLocks noChangeAspect="1" noChangeArrowheads="1"/>
          </p:cNvPicPr>
          <p:nvPr/>
        </p:nvPicPr>
        <p:blipFill>
          <a:blip r:embed="rId3" cstate="print">
            <a:lum bright="10000"/>
          </a:blip>
          <a:srcRect/>
          <a:stretch>
            <a:fillRect/>
          </a:stretch>
        </p:blipFill>
        <p:spPr bwMode="auto">
          <a:xfrm>
            <a:off x="539750" y="1955800"/>
            <a:ext cx="3498850" cy="3498850"/>
          </a:xfrm>
          <a:prstGeom prst="rect">
            <a:avLst/>
          </a:prstGeom>
          <a:noFill/>
          <a:ln>
            <a:solidFill>
              <a:schemeClr val="tx1"/>
            </a:solidFill>
          </a:ln>
        </p:spPr>
      </p:pic>
      <p:pic>
        <p:nvPicPr>
          <p:cNvPr id="5122" name="Picture 2" descr="C:\Users\Milos\thesis\09\img\l2.png"/>
          <p:cNvPicPr>
            <a:picLocks noChangeAspect="1" noChangeArrowheads="1"/>
          </p:cNvPicPr>
          <p:nvPr/>
        </p:nvPicPr>
        <p:blipFill>
          <a:blip r:embed="rId4" cstate="print">
            <a:lum bright="10000"/>
          </a:blip>
          <a:srcRect/>
          <a:stretch>
            <a:fillRect/>
          </a:stretch>
        </p:blipFill>
        <p:spPr bwMode="auto">
          <a:xfrm>
            <a:off x="5695950" y="1035050"/>
            <a:ext cx="2755900" cy="2755900"/>
          </a:xfrm>
          <a:prstGeom prst="rect">
            <a:avLst/>
          </a:prstGeom>
          <a:noFill/>
          <a:ln>
            <a:solidFill>
              <a:schemeClr val="tx1"/>
            </a:solidFill>
          </a:ln>
        </p:spPr>
      </p:pic>
      <p:pic>
        <p:nvPicPr>
          <p:cNvPr id="5123" name="Picture 3" descr="C:\Users\Milos\thesis\09\img\l3.png"/>
          <p:cNvPicPr>
            <a:picLocks noChangeAspect="1" noChangeArrowheads="1"/>
          </p:cNvPicPr>
          <p:nvPr/>
        </p:nvPicPr>
        <p:blipFill>
          <a:blip r:embed="rId5" cstate="print">
            <a:lum contrast="10000"/>
          </a:blip>
          <a:srcRect/>
          <a:stretch>
            <a:fillRect/>
          </a:stretch>
        </p:blipFill>
        <p:spPr bwMode="auto">
          <a:xfrm>
            <a:off x="5695950" y="3895725"/>
            <a:ext cx="2755900" cy="2755900"/>
          </a:xfrm>
          <a:prstGeom prst="rect">
            <a:avLst/>
          </a:prstGeom>
          <a:noFill/>
          <a:ln>
            <a:solidFill>
              <a:schemeClr val="tx1"/>
            </a:solidFill>
          </a:ln>
        </p:spPr>
      </p:pic>
      <p:sp>
        <p:nvSpPr>
          <p:cNvPr id="21" name="TextBox 20"/>
          <p:cNvSpPr txBox="1"/>
          <p:nvPr/>
        </p:nvSpPr>
        <p:spPr>
          <a:xfrm>
            <a:off x="539751" y="5453618"/>
            <a:ext cx="3498850"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FFFFFF"/>
                </a:solidFill>
              </a:rPr>
              <a:t>Missing energy</a:t>
            </a:r>
            <a:endParaRPr lang="en-US" dirty="0">
              <a:solidFill>
                <a:srgbClr val="FFFFFF"/>
              </a:solidFill>
            </a:endParaRPr>
          </a:p>
        </p:txBody>
      </p:sp>
      <p:sp>
        <p:nvSpPr>
          <p:cNvPr id="22" name="TextBox 21"/>
          <p:cNvSpPr txBox="1"/>
          <p:nvPr/>
        </p:nvSpPr>
        <p:spPr>
          <a:xfrm>
            <a:off x="5695950" y="3889375"/>
            <a:ext cx="2762250"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FFFFFF"/>
                </a:solidFill>
              </a:rPr>
              <a:t>Missing due to diffuse VPLs</a:t>
            </a:r>
            <a:endParaRPr lang="en-US" dirty="0">
              <a:solidFill>
                <a:srgbClr val="FFFFFF"/>
              </a:solidFill>
            </a:endParaRPr>
          </a:p>
        </p:txBody>
      </p:sp>
      <p:sp>
        <p:nvSpPr>
          <p:cNvPr id="23" name="TextBox 22"/>
          <p:cNvSpPr txBox="1"/>
          <p:nvPr/>
        </p:nvSpPr>
        <p:spPr>
          <a:xfrm>
            <a:off x="5695950" y="1035050"/>
            <a:ext cx="2762250" cy="369332"/>
          </a:xfrm>
          <a:prstGeom prst="rect">
            <a:avLst/>
          </a:prstGeom>
          <a:noFill/>
        </p:spPr>
        <p:txBody>
          <a:bodyPr wrap="square" rtlCol="0">
            <a:spAutoFit/>
          </a:bodyPr>
          <a:lstStyle/>
          <a:p>
            <a:pPr algn="ctr" eaLnBrk="0" fontAlgn="base" hangingPunct="0">
              <a:spcBef>
                <a:spcPct val="0"/>
              </a:spcBef>
              <a:spcAft>
                <a:spcPct val="0"/>
              </a:spcAft>
            </a:pPr>
            <a:r>
              <a:rPr lang="en-US" dirty="0" smtClean="0">
                <a:solidFill>
                  <a:srgbClr val="FFFFFF"/>
                </a:solidFill>
              </a:rPr>
              <a:t>Missing due to clamping</a:t>
            </a:r>
            <a:endParaRPr lang="en-US" dirty="0">
              <a:solidFill>
                <a:srgbClr val="FFFFFF"/>
              </a:solidFill>
            </a:endParaRPr>
          </a:p>
        </p:txBody>
      </p:sp>
      <p:sp>
        <p:nvSpPr>
          <p:cNvPr id="14" name="Slide Number Placeholder 13"/>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43</a:t>
            </a:fld>
            <a:endParaRPr lang="en-US" dirty="0">
              <a:solidFill>
                <a:srgbClr val="FFFFFF"/>
              </a:solidFill>
            </a:endParaRPr>
          </a:p>
        </p:txBody>
      </p:sp>
      <p:sp>
        <p:nvSpPr>
          <p:cNvPr id="16" name="Right Arrow 15"/>
          <p:cNvSpPr/>
          <p:nvPr/>
        </p:nvSpPr>
        <p:spPr bwMode="auto">
          <a:xfrm>
            <a:off x="4191000" y="2667000"/>
            <a:ext cx="1371600" cy="381000"/>
          </a:xfrm>
          <a:prstGeom prst="rightArrow">
            <a:avLst>
              <a:gd name="adj1" fmla="val 50000"/>
              <a:gd name="adj2" fmla="val 180909"/>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8" name="Right Arrow 17"/>
          <p:cNvSpPr/>
          <p:nvPr/>
        </p:nvSpPr>
        <p:spPr bwMode="auto">
          <a:xfrm>
            <a:off x="4191000" y="4419600"/>
            <a:ext cx="1371600" cy="381000"/>
          </a:xfrm>
          <a:prstGeom prst="rightArrow">
            <a:avLst>
              <a:gd name="adj1" fmla="val 50000"/>
              <a:gd name="adj2" fmla="val 180909"/>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210175"/>
          </a:xfrm>
        </p:spPr>
        <p:txBody>
          <a:bodyPr/>
          <a:lstStyle/>
          <a:p>
            <a:r>
              <a:rPr lang="en-US" dirty="0" smtClean="0"/>
              <a:t>Unbiased methods</a:t>
            </a:r>
          </a:p>
          <a:p>
            <a:pPr lvl="1"/>
            <a:r>
              <a:rPr lang="en-US" dirty="0" smtClean="0"/>
              <a:t>(Bidirectional) Path tracing </a:t>
            </a:r>
            <a:br>
              <a:rPr lang="en-US" dirty="0" smtClean="0"/>
            </a:br>
            <a:r>
              <a:rPr lang="en-US" sz="2100" dirty="0" smtClean="0">
                <a:solidFill>
                  <a:schemeClr val="bg2">
                    <a:lumMod val="40000"/>
                    <a:lumOff val="60000"/>
                  </a:schemeClr>
                </a:solidFill>
              </a:rPr>
              <a:t>[</a:t>
            </a:r>
            <a:r>
              <a:rPr lang="en-US" sz="2100" dirty="0" err="1" smtClean="0">
                <a:solidFill>
                  <a:schemeClr val="bg2">
                    <a:lumMod val="40000"/>
                    <a:lumOff val="60000"/>
                  </a:schemeClr>
                </a:solidFill>
              </a:rPr>
              <a:t>Kajiya</a:t>
            </a:r>
            <a:r>
              <a:rPr lang="en-US" sz="2100" dirty="0" smtClean="0">
                <a:solidFill>
                  <a:schemeClr val="bg2">
                    <a:lumMod val="40000"/>
                    <a:lumOff val="60000"/>
                  </a:schemeClr>
                </a:solidFill>
              </a:rPr>
              <a:t> 1985, </a:t>
            </a:r>
            <a:r>
              <a:rPr lang="en-US" sz="2100" dirty="0" err="1" smtClean="0">
                <a:solidFill>
                  <a:schemeClr val="bg2">
                    <a:lumMod val="40000"/>
                    <a:lumOff val="60000"/>
                  </a:schemeClr>
                </a:solidFill>
              </a:rPr>
              <a:t>Lafortune</a:t>
            </a:r>
            <a:r>
              <a:rPr lang="en-US" sz="2100" dirty="0" smtClean="0">
                <a:solidFill>
                  <a:schemeClr val="bg2">
                    <a:lumMod val="40000"/>
                    <a:lumOff val="60000"/>
                  </a:schemeClr>
                </a:solidFill>
              </a:rPr>
              <a:t> et al. 1993]</a:t>
            </a:r>
          </a:p>
          <a:p>
            <a:pPr lvl="1"/>
            <a:r>
              <a:rPr lang="en-US" dirty="0" smtClean="0"/>
              <a:t>Metropolis Light Transport </a:t>
            </a:r>
            <a:br>
              <a:rPr lang="en-US" dirty="0" smtClean="0"/>
            </a:br>
            <a:r>
              <a:rPr lang="en-US" sz="2100" dirty="0" smtClean="0">
                <a:solidFill>
                  <a:schemeClr val="bg2">
                    <a:lumMod val="40000"/>
                    <a:lumOff val="60000"/>
                  </a:schemeClr>
                </a:solidFill>
              </a:rPr>
              <a:t>[</a:t>
            </a:r>
            <a:r>
              <a:rPr lang="en-US" sz="2100" dirty="0" err="1" smtClean="0">
                <a:solidFill>
                  <a:schemeClr val="bg2">
                    <a:lumMod val="40000"/>
                    <a:lumOff val="60000"/>
                  </a:schemeClr>
                </a:solidFill>
              </a:rPr>
              <a:t>Veach</a:t>
            </a:r>
            <a:r>
              <a:rPr lang="en-US" sz="2100" dirty="0" smtClean="0">
                <a:solidFill>
                  <a:schemeClr val="bg2">
                    <a:lumMod val="40000"/>
                    <a:lumOff val="60000"/>
                  </a:schemeClr>
                </a:solidFill>
              </a:rPr>
              <a:t> and </a:t>
            </a:r>
            <a:r>
              <a:rPr lang="en-US" sz="2100" dirty="0" err="1" smtClean="0">
                <a:solidFill>
                  <a:schemeClr val="bg2">
                    <a:lumMod val="40000"/>
                    <a:lumOff val="60000"/>
                  </a:schemeClr>
                </a:solidFill>
              </a:rPr>
              <a:t>Guibas</a:t>
            </a:r>
            <a:r>
              <a:rPr lang="en-US" sz="2100" dirty="0" smtClean="0">
                <a:solidFill>
                  <a:schemeClr val="bg2">
                    <a:lumMod val="40000"/>
                    <a:lumOff val="60000"/>
                  </a:schemeClr>
                </a:solidFill>
              </a:rPr>
              <a:t> 1997]</a:t>
            </a:r>
          </a:p>
          <a:p>
            <a:endParaRPr lang="en-US" dirty="0" smtClean="0"/>
          </a:p>
          <a:p>
            <a:r>
              <a:rPr lang="en-US" dirty="0" smtClean="0"/>
              <a:t>Biased methods</a:t>
            </a:r>
          </a:p>
          <a:p>
            <a:pPr lvl="1"/>
            <a:r>
              <a:rPr lang="en-US" dirty="0" smtClean="0"/>
              <a:t>Photon Mapping </a:t>
            </a:r>
            <a:br>
              <a:rPr lang="en-US" dirty="0" smtClean="0"/>
            </a:br>
            <a:r>
              <a:rPr lang="en-US" sz="2100" dirty="0" smtClean="0">
                <a:solidFill>
                  <a:schemeClr val="bg2">
                    <a:lumMod val="40000"/>
                    <a:lumOff val="60000"/>
                  </a:schemeClr>
                </a:solidFill>
              </a:rPr>
              <a:t>[Jensen 2001]</a:t>
            </a:r>
          </a:p>
          <a:p>
            <a:pPr lvl="1"/>
            <a:r>
              <a:rPr lang="en-US" dirty="0" smtClean="0"/>
              <a:t>Radiance caching </a:t>
            </a:r>
            <a:br>
              <a:rPr lang="en-US" dirty="0" smtClean="0"/>
            </a:br>
            <a:r>
              <a:rPr lang="en-US" sz="2100" dirty="0" smtClean="0">
                <a:solidFill>
                  <a:schemeClr val="bg2">
                    <a:lumMod val="40000"/>
                    <a:lumOff val="60000"/>
                  </a:schemeClr>
                </a:solidFill>
              </a:rPr>
              <a:t>[</a:t>
            </a:r>
            <a:r>
              <a:rPr lang="sk-SK" sz="2100" dirty="0" smtClean="0">
                <a:solidFill>
                  <a:schemeClr val="bg2">
                    <a:lumMod val="40000"/>
                    <a:lumOff val="60000"/>
                  </a:schemeClr>
                </a:solidFill>
              </a:rPr>
              <a:t>Křivánek</a:t>
            </a:r>
            <a:r>
              <a:rPr lang="en-US" sz="2100" dirty="0" smtClean="0">
                <a:solidFill>
                  <a:schemeClr val="bg2">
                    <a:lumMod val="40000"/>
                    <a:lumOff val="60000"/>
                  </a:schemeClr>
                </a:solidFill>
              </a:rPr>
              <a:t> 2005]</a:t>
            </a:r>
          </a:p>
        </p:txBody>
      </p:sp>
      <p:sp>
        <p:nvSpPr>
          <p:cNvPr id="3" name="Title 2"/>
          <p:cNvSpPr>
            <a:spLocks noGrp="1"/>
          </p:cNvSpPr>
          <p:nvPr>
            <p:ph type="title"/>
          </p:nvPr>
        </p:nvSpPr>
        <p:spPr/>
        <p:txBody>
          <a:bodyPr/>
          <a:lstStyle/>
          <a:p>
            <a:r>
              <a:rPr lang="en-US" dirty="0" smtClean="0"/>
              <a:t>Previous Work</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a:t>
            </a:fld>
            <a:endParaRPr lang="en-US" dirty="0">
              <a:solidFill>
                <a:srgbClr val="FFFF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en-US" dirty="0" smtClean="0"/>
              <a:t>Virtual Point Lights (VPLs)</a:t>
            </a:r>
          </a:p>
          <a:p>
            <a:endParaRPr lang="en-US" dirty="0" smtClean="0"/>
          </a:p>
          <a:p>
            <a:r>
              <a:rPr lang="en-US" dirty="0" smtClean="0"/>
              <a:t>Very efficient in mostly diffuse scenes</a:t>
            </a:r>
          </a:p>
          <a:p>
            <a:pPr lvl="1"/>
            <a:r>
              <a:rPr lang="en-US" dirty="0" smtClean="0"/>
              <a:t>Real-time global illumination </a:t>
            </a:r>
            <a:br>
              <a:rPr lang="en-US" dirty="0" smtClean="0"/>
            </a:br>
            <a:r>
              <a:rPr lang="en-US" sz="2400" dirty="0" smtClean="0">
                <a:solidFill>
                  <a:schemeClr val="bg2">
                    <a:lumMod val="40000"/>
                    <a:lumOff val="60000"/>
                  </a:schemeClr>
                </a:solidFill>
              </a:rPr>
              <a:t>[Wald et al. 2002, Segovia et al. 2006, 2007, </a:t>
            </a:r>
            <a:r>
              <a:rPr lang="en-US" sz="2400" dirty="0" err="1" smtClean="0">
                <a:solidFill>
                  <a:schemeClr val="bg2">
                    <a:lumMod val="40000"/>
                    <a:lumOff val="60000"/>
                  </a:schemeClr>
                </a:solidFill>
              </a:rPr>
              <a:t>Laine</a:t>
            </a:r>
            <a:r>
              <a:rPr lang="en-US" sz="2400" dirty="0" smtClean="0">
                <a:solidFill>
                  <a:schemeClr val="bg2">
                    <a:lumMod val="40000"/>
                    <a:lumOff val="60000"/>
                  </a:schemeClr>
                </a:solidFill>
              </a:rPr>
              <a:t> et al. 2007, </a:t>
            </a:r>
            <a:r>
              <a:rPr lang="en-US" sz="2400" dirty="0" err="1" smtClean="0">
                <a:solidFill>
                  <a:schemeClr val="bg2">
                    <a:lumMod val="40000"/>
                    <a:lumOff val="60000"/>
                  </a:schemeClr>
                </a:solidFill>
              </a:rPr>
              <a:t>Ritschel</a:t>
            </a:r>
            <a:r>
              <a:rPr lang="en-US" sz="2400" dirty="0" smtClean="0">
                <a:solidFill>
                  <a:schemeClr val="bg2">
                    <a:lumMod val="40000"/>
                    <a:lumOff val="60000"/>
                  </a:schemeClr>
                </a:solidFill>
              </a:rPr>
              <a:t> et al. 2008, Dong et al. 2009]</a:t>
            </a:r>
            <a:endParaRPr lang="en-US" dirty="0" smtClean="0"/>
          </a:p>
          <a:p>
            <a:pPr lvl="1"/>
            <a:endParaRPr lang="en-US" dirty="0" smtClean="0"/>
          </a:p>
          <a:p>
            <a:r>
              <a:rPr lang="en-US" dirty="0" smtClean="0"/>
              <a:t>Scalability to many lights</a:t>
            </a:r>
            <a:br>
              <a:rPr lang="en-US" dirty="0" smtClean="0"/>
            </a:br>
            <a:r>
              <a:rPr lang="en-US" sz="2700" dirty="0" smtClean="0">
                <a:solidFill>
                  <a:schemeClr val="bg2">
                    <a:lumMod val="40000"/>
                    <a:lumOff val="60000"/>
                  </a:schemeClr>
                </a:solidFill>
              </a:rPr>
              <a:t>[Walter et al. 2005, 2006,  Ha</a:t>
            </a:r>
            <a:r>
              <a:rPr lang="cs-CZ" sz="2700" dirty="0" err="1" smtClean="0">
                <a:solidFill>
                  <a:schemeClr val="bg2">
                    <a:lumMod val="40000"/>
                    <a:lumOff val="60000"/>
                  </a:schemeClr>
                </a:solidFill>
              </a:rPr>
              <a:t>ša</a:t>
            </a:r>
            <a:r>
              <a:rPr lang="en-US" sz="2700" dirty="0" smtClean="0">
                <a:solidFill>
                  <a:schemeClr val="bg2">
                    <a:lumMod val="40000"/>
                    <a:lumOff val="60000"/>
                  </a:schemeClr>
                </a:solidFill>
              </a:rPr>
              <a:t>n et al. 2007]</a:t>
            </a:r>
          </a:p>
          <a:p>
            <a:endParaRPr lang="cs-CZ" dirty="0"/>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6</a:t>
            </a:fld>
            <a:endParaRPr lang="en-US" dirty="0">
              <a:solidFill>
                <a:srgbClr val="FFFFFF"/>
              </a:solidFill>
            </a:endParaRPr>
          </a:p>
        </p:txBody>
      </p:sp>
      <p:sp>
        <p:nvSpPr>
          <p:cNvPr id="4" name="Nadpis 3"/>
          <p:cNvSpPr>
            <a:spLocks noGrp="1"/>
          </p:cNvSpPr>
          <p:nvPr>
            <p:ph type="title"/>
          </p:nvPr>
        </p:nvSpPr>
        <p:spPr/>
        <p:txBody>
          <a:bodyPr/>
          <a:lstStyle/>
          <a:p>
            <a:r>
              <a:rPr lang="en-US" dirty="0" smtClean="0"/>
              <a:t>Previous Work – Instant </a:t>
            </a:r>
            <a:r>
              <a:rPr lang="en-US" dirty="0" err="1" smtClean="0"/>
              <a:t>Radiosity</a:t>
            </a:r>
            <a:endParaRPr lang="cs-CZ"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591175"/>
          </a:xfrm>
        </p:spPr>
        <p:txBody>
          <a:bodyPr/>
          <a:lstStyle/>
          <a:p>
            <a:r>
              <a:rPr lang="en-US" dirty="0" smtClean="0"/>
              <a:t>So far: </a:t>
            </a:r>
            <a:r>
              <a:rPr lang="en-US" sz="2800" dirty="0" smtClean="0">
                <a:solidFill>
                  <a:srgbClr val="FFC000"/>
                </a:solidFill>
              </a:rPr>
              <a:t>Instant </a:t>
            </a:r>
            <a:r>
              <a:rPr lang="en-US" sz="2800" dirty="0" err="1" smtClean="0">
                <a:solidFill>
                  <a:srgbClr val="FFC000"/>
                </a:solidFill>
              </a:rPr>
              <a:t>radiosity</a:t>
            </a:r>
            <a:r>
              <a:rPr lang="en-US" sz="2800" dirty="0" smtClean="0"/>
              <a:t> &amp; </a:t>
            </a:r>
            <a:r>
              <a:rPr lang="en-US" sz="2800" dirty="0" smtClean="0">
                <a:solidFill>
                  <a:srgbClr val="FFC000"/>
                </a:solidFill>
              </a:rPr>
              <a:t>Glossy inter-reflections</a:t>
            </a:r>
            <a:r>
              <a:rPr lang="en-US" sz="2800" dirty="0" smtClean="0"/>
              <a:t> </a:t>
            </a:r>
            <a:endParaRPr lang="en-US" sz="2800" dirty="0" smtClean="0">
              <a:solidFill>
                <a:srgbClr val="FFC000"/>
              </a:solidFill>
            </a:endParaRPr>
          </a:p>
        </p:txBody>
      </p:sp>
      <p:sp>
        <p:nvSpPr>
          <p:cNvPr id="3" name="Title 2"/>
          <p:cNvSpPr>
            <a:spLocks noGrp="1"/>
          </p:cNvSpPr>
          <p:nvPr>
            <p:ph type="title"/>
          </p:nvPr>
        </p:nvSpPr>
        <p:spPr/>
        <p:txBody>
          <a:bodyPr/>
          <a:lstStyle/>
          <a:p>
            <a:r>
              <a:rPr lang="en-US" dirty="0" smtClean="0"/>
              <a:t>Limitations of Instant </a:t>
            </a:r>
            <a:r>
              <a:rPr lang="en-US" dirty="0" err="1" smtClean="0"/>
              <a:t>Radiosity</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7</a:t>
            </a:fld>
            <a:endParaRPr lang="en-US" dirty="0">
              <a:solidFill>
                <a:srgbClr val="FFFFFF"/>
              </a:solidFill>
            </a:endParaRPr>
          </a:p>
        </p:txBody>
      </p:sp>
      <p:cxnSp>
        <p:nvCxnSpPr>
          <p:cNvPr id="7" name="Přímá spojovací čára 6"/>
          <p:cNvCxnSpPr/>
          <p:nvPr/>
        </p:nvCxnSpPr>
        <p:spPr bwMode="auto">
          <a:xfrm flipV="1">
            <a:off x="1981200" y="1066800"/>
            <a:ext cx="6096000" cy="685800"/>
          </a:xfrm>
          <a:prstGeom prst="line">
            <a:avLst/>
          </a:prstGeom>
          <a:solidFill>
            <a:schemeClr val="accent1"/>
          </a:solidFill>
          <a:ln w="38100" cap="flat" cmpd="sng" algn="ctr">
            <a:solidFill>
              <a:srgbClr val="FF3300"/>
            </a:solidFill>
            <a:prstDash val="solid"/>
            <a:round/>
            <a:headEnd type="none" w="med" len="med"/>
            <a:tailEnd type="none" w="med" len="med"/>
          </a:ln>
          <a:effectLst/>
        </p:spPr>
      </p:cxnSp>
      <p:cxnSp>
        <p:nvCxnSpPr>
          <p:cNvPr id="8" name="Přímá spojovací čára 7"/>
          <p:cNvCxnSpPr/>
          <p:nvPr/>
        </p:nvCxnSpPr>
        <p:spPr bwMode="auto">
          <a:xfrm>
            <a:off x="1981200" y="1143000"/>
            <a:ext cx="6096000" cy="533400"/>
          </a:xfrm>
          <a:prstGeom prst="line">
            <a:avLst/>
          </a:prstGeom>
          <a:solidFill>
            <a:schemeClr val="accent1"/>
          </a:solidFill>
          <a:ln w="38100" cap="flat" cmpd="sng" algn="ctr">
            <a:solidFill>
              <a:srgbClr val="FF3300"/>
            </a:solidFill>
            <a:prstDash val="solid"/>
            <a:round/>
            <a:headEnd type="none" w="med" len="med"/>
            <a:tailEnd type="none" w="med" len="med"/>
          </a:ln>
          <a:effectLst/>
        </p:spPr>
      </p:cxnSp>
      <p:pic>
        <p:nvPicPr>
          <p:cNvPr id="16" name="Picture 2" descr="C:\Users\milos\Desktop\kitchen3.jpg"/>
          <p:cNvPicPr>
            <a:picLocks noChangeAspect="1" noChangeArrowheads="1"/>
          </p:cNvPicPr>
          <p:nvPr/>
        </p:nvPicPr>
        <p:blipFill>
          <a:blip r:embed="rId3" cstate="print"/>
          <a:stretch>
            <a:fillRect/>
          </a:stretch>
        </p:blipFill>
        <p:spPr bwMode="auto">
          <a:xfrm>
            <a:off x="152400" y="2297430"/>
            <a:ext cx="4328160" cy="3246120"/>
          </a:xfrm>
          <a:prstGeom prst="rect">
            <a:avLst/>
          </a:prstGeom>
          <a:noFill/>
          <a:ln w="12700">
            <a:solidFill>
              <a:schemeClr val="tx1"/>
            </a:solidFill>
          </a:ln>
        </p:spPr>
      </p:pic>
      <p:sp>
        <p:nvSpPr>
          <p:cNvPr id="17" name="TextBox 6"/>
          <p:cNvSpPr txBox="1"/>
          <p:nvPr/>
        </p:nvSpPr>
        <p:spPr>
          <a:xfrm>
            <a:off x="152400" y="5181600"/>
            <a:ext cx="3616325" cy="369332"/>
          </a:xfrm>
          <a:prstGeom prst="rect">
            <a:avLst/>
          </a:prstGeom>
          <a:noFill/>
        </p:spPr>
        <p:txBody>
          <a:bodyPr wrap="square" rtlCol="0">
            <a:spAutoFit/>
          </a:bodyPr>
          <a:lstStyle/>
          <a:p>
            <a:pPr eaLnBrk="0" fontAlgn="base" hangingPunct="0">
              <a:spcBef>
                <a:spcPct val="0"/>
              </a:spcBef>
              <a:spcAft>
                <a:spcPct val="0"/>
              </a:spcAft>
            </a:pPr>
            <a:r>
              <a:rPr lang="en-US" b="1" dirty="0" smtClean="0"/>
              <a:t>Instant  </a:t>
            </a:r>
            <a:r>
              <a:rPr lang="en-US" b="1" dirty="0" err="1" smtClean="0"/>
              <a:t>radiosity</a:t>
            </a:r>
            <a:r>
              <a:rPr lang="en-US" b="1" dirty="0" smtClean="0"/>
              <a:t>: illumination loss</a:t>
            </a:r>
          </a:p>
        </p:txBody>
      </p:sp>
      <p:pic>
        <p:nvPicPr>
          <p:cNvPr id="18" name="Picture 4" descr="C:\Users\Milos\code\vvs\paper\img\showkitchen-fullvsl.png"/>
          <p:cNvPicPr>
            <a:picLocks noChangeAspect="1" noChangeArrowheads="1"/>
          </p:cNvPicPr>
          <p:nvPr/>
        </p:nvPicPr>
        <p:blipFill>
          <a:blip r:embed="rId4" cstate="print"/>
          <a:stretch>
            <a:fillRect/>
          </a:stretch>
        </p:blipFill>
        <p:spPr bwMode="auto">
          <a:xfrm>
            <a:off x="4628366" y="2286000"/>
            <a:ext cx="4363233" cy="3272425"/>
          </a:xfrm>
          <a:prstGeom prst="rect">
            <a:avLst/>
          </a:prstGeom>
          <a:noFill/>
          <a:ln>
            <a:solidFill>
              <a:schemeClr val="tx1"/>
            </a:solidFill>
          </a:ln>
        </p:spPr>
      </p:pic>
      <p:sp>
        <p:nvSpPr>
          <p:cNvPr id="19" name="TextBox 8"/>
          <p:cNvSpPr txBox="1"/>
          <p:nvPr/>
        </p:nvSpPr>
        <p:spPr>
          <a:xfrm>
            <a:off x="4648200" y="5181600"/>
            <a:ext cx="2092325" cy="369332"/>
          </a:xfrm>
          <a:prstGeom prst="rect">
            <a:avLst/>
          </a:prstGeom>
          <a:noFill/>
        </p:spPr>
        <p:txBody>
          <a:bodyPr wrap="square" rtlCol="0">
            <a:spAutoFit/>
          </a:bodyPr>
          <a:lstStyle/>
          <a:p>
            <a:pPr eaLnBrk="0" fontAlgn="base" hangingPunct="0">
              <a:spcBef>
                <a:spcPct val="0"/>
              </a:spcBef>
              <a:spcAft>
                <a:spcPct val="0"/>
              </a:spcAft>
            </a:pPr>
            <a:r>
              <a:rPr lang="en-US" b="1" dirty="0" smtClean="0"/>
              <a:t>Reference</a:t>
            </a:r>
          </a:p>
        </p:txBody>
      </p:sp>
      <p:sp>
        <p:nvSpPr>
          <p:cNvPr id="20" name="Oval 5"/>
          <p:cNvSpPr/>
          <p:nvPr/>
        </p:nvSpPr>
        <p:spPr bwMode="auto">
          <a:xfrm rot="21352564">
            <a:off x="324099" y="3833692"/>
            <a:ext cx="2801036" cy="637576"/>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Oval 5"/>
          <p:cNvSpPr/>
          <p:nvPr/>
        </p:nvSpPr>
        <p:spPr bwMode="auto">
          <a:xfrm rot="21352564">
            <a:off x="3309198" y="2481888"/>
            <a:ext cx="925403" cy="939922"/>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591175"/>
          </a:xfrm>
        </p:spPr>
        <p:txBody>
          <a:bodyPr/>
          <a:lstStyle/>
          <a:p>
            <a:r>
              <a:rPr lang="en-US" dirty="0" smtClean="0"/>
              <a:t>Compute the missing components by path tracing </a:t>
            </a:r>
            <a:r>
              <a:rPr lang="en-US" sz="2400" dirty="0" smtClean="0">
                <a:solidFill>
                  <a:schemeClr val="bg2">
                    <a:lumMod val="40000"/>
                    <a:lumOff val="60000"/>
                  </a:schemeClr>
                </a:solidFill>
              </a:rPr>
              <a:t>[</a:t>
            </a:r>
            <a:r>
              <a:rPr lang="en-US" sz="2400" dirty="0" err="1" smtClean="0">
                <a:solidFill>
                  <a:schemeClr val="bg2">
                    <a:lumMod val="40000"/>
                    <a:lumOff val="60000"/>
                  </a:schemeClr>
                </a:solidFill>
              </a:rPr>
              <a:t>Kollig</a:t>
            </a:r>
            <a:r>
              <a:rPr lang="en-US" sz="2400" dirty="0" smtClean="0">
                <a:solidFill>
                  <a:schemeClr val="bg2">
                    <a:lumMod val="40000"/>
                    <a:lumOff val="60000"/>
                  </a:schemeClr>
                </a:solidFill>
              </a:rPr>
              <a:t> and Keller 2004]</a:t>
            </a: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r>
              <a:rPr lang="en-US" dirty="0" smtClean="0"/>
              <a:t>Glossy scenes</a:t>
            </a:r>
          </a:p>
          <a:p>
            <a:pPr lvl="1"/>
            <a:r>
              <a:rPr lang="en-US" dirty="0" smtClean="0"/>
              <a:t>As slow as path-tracing everything</a:t>
            </a:r>
          </a:p>
          <a:p>
            <a:endParaRPr lang="en-US" sz="2400" dirty="0" smtClean="0">
              <a:solidFill>
                <a:schemeClr val="bg2">
                  <a:lumMod val="40000"/>
                  <a:lumOff val="60000"/>
                </a:schemeClr>
              </a:solidFill>
            </a:endParaRPr>
          </a:p>
        </p:txBody>
      </p:sp>
      <p:sp>
        <p:nvSpPr>
          <p:cNvPr id="3" name="Title 2"/>
          <p:cNvSpPr>
            <a:spLocks noGrp="1"/>
          </p:cNvSpPr>
          <p:nvPr>
            <p:ph type="title"/>
          </p:nvPr>
        </p:nvSpPr>
        <p:spPr/>
        <p:txBody>
          <a:bodyPr/>
          <a:lstStyle/>
          <a:p>
            <a:r>
              <a:rPr lang="en-US" dirty="0" smtClean="0"/>
              <a:t>Previous Work on Compensation</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8</a:t>
            </a:fld>
            <a:endParaRPr lang="en-US" dirty="0">
              <a:solidFill>
                <a:srgbClr val="FFFFFF"/>
              </a:solidFill>
            </a:endParaRPr>
          </a:p>
        </p:txBody>
      </p:sp>
      <p:pic>
        <p:nvPicPr>
          <p:cNvPr id="16" name="Picture 2" descr="C:\Users\milos\Desktop\kitchen3.jpg"/>
          <p:cNvPicPr>
            <a:picLocks noChangeAspect="1" noChangeArrowheads="1"/>
          </p:cNvPicPr>
          <p:nvPr/>
        </p:nvPicPr>
        <p:blipFill>
          <a:blip r:embed="rId3" cstate="print"/>
          <a:stretch>
            <a:fillRect/>
          </a:stretch>
        </p:blipFill>
        <p:spPr bwMode="auto">
          <a:xfrm>
            <a:off x="152400" y="2297430"/>
            <a:ext cx="4328160" cy="3246120"/>
          </a:xfrm>
          <a:prstGeom prst="rect">
            <a:avLst/>
          </a:prstGeom>
          <a:noFill/>
          <a:ln w="12700">
            <a:solidFill>
              <a:schemeClr val="tx1"/>
            </a:solidFill>
          </a:ln>
        </p:spPr>
      </p:pic>
      <p:sp>
        <p:nvSpPr>
          <p:cNvPr id="17" name="TextBox 6"/>
          <p:cNvSpPr txBox="1"/>
          <p:nvPr/>
        </p:nvSpPr>
        <p:spPr>
          <a:xfrm>
            <a:off x="152400" y="5181600"/>
            <a:ext cx="4343400" cy="369332"/>
          </a:xfrm>
          <a:prstGeom prst="rect">
            <a:avLst/>
          </a:prstGeom>
          <a:noFill/>
        </p:spPr>
        <p:txBody>
          <a:bodyPr wrap="square" rtlCol="0">
            <a:spAutoFit/>
          </a:bodyPr>
          <a:lstStyle/>
          <a:p>
            <a:pPr eaLnBrk="0" fontAlgn="base" hangingPunct="0">
              <a:spcBef>
                <a:spcPct val="0"/>
              </a:spcBef>
              <a:spcAft>
                <a:spcPct val="0"/>
              </a:spcAft>
            </a:pPr>
            <a:r>
              <a:rPr lang="en-US" b="1" dirty="0" smtClean="0"/>
              <a:t>Path traced compensation:  3.5 hours</a:t>
            </a:r>
          </a:p>
        </p:txBody>
      </p:sp>
      <p:pic>
        <p:nvPicPr>
          <p:cNvPr id="18" name="Picture 4" descr="C:\Users\Milos\code\vvs\paper\img\showkitchen-fullvsl.png"/>
          <p:cNvPicPr>
            <a:picLocks noChangeAspect="1" noChangeArrowheads="1"/>
          </p:cNvPicPr>
          <p:nvPr/>
        </p:nvPicPr>
        <p:blipFill>
          <a:blip r:embed="rId4" cstate="print"/>
          <a:stretch>
            <a:fillRect/>
          </a:stretch>
        </p:blipFill>
        <p:spPr bwMode="auto">
          <a:xfrm>
            <a:off x="4628366" y="2286000"/>
            <a:ext cx="4363233" cy="3272425"/>
          </a:xfrm>
          <a:prstGeom prst="rect">
            <a:avLst/>
          </a:prstGeom>
          <a:noFill/>
          <a:ln>
            <a:solidFill>
              <a:schemeClr val="tx1"/>
            </a:solidFill>
          </a:ln>
        </p:spPr>
      </p:pic>
      <p:sp>
        <p:nvSpPr>
          <p:cNvPr id="19" name="TextBox 8"/>
          <p:cNvSpPr txBox="1"/>
          <p:nvPr/>
        </p:nvSpPr>
        <p:spPr>
          <a:xfrm>
            <a:off x="4648200" y="5181600"/>
            <a:ext cx="2092325" cy="369332"/>
          </a:xfrm>
          <a:prstGeom prst="rect">
            <a:avLst/>
          </a:prstGeom>
          <a:noFill/>
        </p:spPr>
        <p:txBody>
          <a:bodyPr wrap="square" rtlCol="0">
            <a:spAutoFit/>
          </a:bodyPr>
          <a:lstStyle/>
          <a:p>
            <a:pPr eaLnBrk="0" fontAlgn="base" hangingPunct="0">
              <a:spcBef>
                <a:spcPct val="0"/>
              </a:spcBef>
              <a:spcAft>
                <a:spcPct val="0"/>
              </a:spcAft>
            </a:pPr>
            <a:r>
              <a:rPr lang="en-US" b="1" dirty="0" smtClean="0"/>
              <a:t>Reference</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ilos\code\vvs\paper\img\showkitchen-full.png"/>
          <p:cNvPicPr>
            <a:picLocks noChangeAspect="1" noChangeArrowheads="1"/>
          </p:cNvPicPr>
          <p:nvPr/>
        </p:nvPicPr>
        <p:blipFill>
          <a:blip r:embed="rId3" cstate="print"/>
          <a:stretch>
            <a:fillRect/>
          </a:stretch>
        </p:blipFill>
        <p:spPr bwMode="auto">
          <a:xfrm>
            <a:off x="152401" y="2295144"/>
            <a:ext cx="4328160" cy="3246120"/>
          </a:xfrm>
          <a:prstGeom prst="rect">
            <a:avLst/>
          </a:prstGeom>
          <a:noFill/>
          <a:ln w="9525">
            <a:solidFill>
              <a:schemeClr val="tx1"/>
            </a:solidFill>
          </a:ln>
        </p:spPr>
      </p:pic>
      <p:sp>
        <p:nvSpPr>
          <p:cNvPr id="2" name="Content Placeholder 1"/>
          <p:cNvSpPr>
            <a:spLocks noGrp="1"/>
          </p:cNvSpPr>
          <p:nvPr>
            <p:ph idx="1"/>
          </p:nvPr>
        </p:nvSpPr>
        <p:spPr>
          <a:xfrm>
            <a:off x="457200" y="1114424"/>
            <a:ext cx="8229600" cy="5591175"/>
          </a:xfrm>
        </p:spPr>
        <p:txBody>
          <a:bodyPr/>
          <a:lstStyle/>
          <a:p>
            <a:r>
              <a:rPr lang="en-US" dirty="0" smtClean="0"/>
              <a:t>New type of light: Virtual </a:t>
            </a:r>
            <a:r>
              <a:rPr lang="en-US" dirty="0" smtClean="0">
                <a:solidFill>
                  <a:srgbClr val="FFC000"/>
                </a:solidFill>
              </a:rPr>
              <a:t>Spherical</a:t>
            </a:r>
            <a:r>
              <a:rPr lang="en-US" dirty="0" smtClean="0"/>
              <a:t> Light</a:t>
            </a:r>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p:txBody>
      </p:sp>
      <p:sp>
        <p:nvSpPr>
          <p:cNvPr id="3" name="Title 2"/>
          <p:cNvSpPr>
            <a:spLocks noGrp="1"/>
          </p:cNvSpPr>
          <p:nvPr>
            <p:ph type="title"/>
          </p:nvPr>
        </p:nvSpPr>
        <p:spPr/>
        <p:txBody>
          <a:bodyPr/>
          <a:lstStyle/>
          <a:p>
            <a:r>
              <a:rPr lang="en-US" dirty="0" smtClean="0"/>
              <a:t>Our Method</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9</a:t>
            </a:fld>
            <a:endParaRPr lang="en-US" dirty="0">
              <a:solidFill>
                <a:srgbClr val="FFFFFF"/>
              </a:solidFill>
            </a:endParaRPr>
          </a:p>
        </p:txBody>
      </p:sp>
      <p:sp>
        <p:nvSpPr>
          <p:cNvPr id="17" name="TextBox 6"/>
          <p:cNvSpPr txBox="1"/>
          <p:nvPr/>
        </p:nvSpPr>
        <p:spPr>
          <a:xfrm>
            <a:off x="152400" y="5181600"/>
            <a:ext cx="4343400" cy="369332"/>
          </a:xfrm>
          <a:prstGeom prst="rect">
            <a:avLst/>
          </a:prstGeom>
          <a:noFill/>
        </p:spPr>
        <p:txBody>
          <a:bodyPr wrap="square" rtlCol="0">
            <a:spAutoFit/>
          </a:bodyPr>
          <a:lstStyle/>
          <a:p>
            <a:pPr eaLnBrk="0" fontAlgn="base" hangingPunct="0">
              <a:spcBef>
                <a:spcPct val="0"/>
              </a:spcBef>
              <a:spcAft>
                <a:spcPct val="0"/>
              </a:spcAft>
            </a:pPr>
            <a:r>
              <a:rPr lang="en-US" b="1" dirty="0" smtClean="0"/>
              <a:t>Our method:  4 minutes </a:t>
            </a:r>
          </a:p>
        </p:txBody>
      </p:sp>
      <p:pic>
        <p:nvPicPr>
          <p:cNvPr id="18" name="Picture 4" descr="C:\Users\Milos\code\vvs\paper\img\showkitchen-fullvsl.png"/>
          <p:cNvPicPr>
            <a:picLocks noChangeAspect="1" noChangeArrowheads="1"/>
          </p:cNvPicPr>
          <p:nvPr/>
        </p:nvPicPr>
        <p:blipFill>
          <a:blip r:embed="rId4" cstate="print"/>
          <a:stretch>
            <a:fillRect/>
          </a:stretch>
        </p:blipFill>
        <p:spPr bwMode="auto">
          <a:xfrm>
            <a:off x="4628366" y="2286000"/>
            <a:ext cx="4363233" cy="3272425"/>
          </a:xfrm>
          <a:prstGeom prst="rect">
            <a:avLst/>
          </a:prstGeom>
          <a:noFill/>
          <a:ln>
            <a:solidFill>
              <a:schemeClr val="tx1"/>
            </a:solidFill>
          </a:ln>
        </p:spPr>
      </p:pic>
      <p:sp>
        <p:nvSpPr>
          <p:cNvPr id="19" name="TextBox 8"/>
          <p:cNvSpPr txBox="1"/>
          <p:nvPr/>
        </p:nvSpPr>
        <p:spPr>
          <a:xfrm>
            <a:off x="4648200" y="5181600"/>
            <a:ext cx="2092325" cy="369332"/>
          </a:xfrm>
          <a:prstGeom prst="rect">
            <a:avLst/>
          </a:prstGeom>
          <a:noFill/>
        </p:spPr>
        <p:txBody>
          <a:bodyPr wrap="square" rtlCol="0">
            <a:spAutoFit/>
          </a:bodyPr>
          <a:lstStyle/>
          <a:p>
            <a:pPr eaLnBrk="0" fontAlgn="base" hangingPunct="0">
              <a:spcBef>
                <a:spcPct val="0"/>
              </a:spcBef>
              <a:spcAft>
                <a:spcPct val="0"/>
              </a:spcAft>
            </a:pPr>
            <a:r>
              <a:rPr lang="en-US" b="1" dirty="0" smtClean="0"/>
              <a:t>Reference</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2892</TotalTime>
  <Words>1867</Words>
  <Application>Microsoft Office PowerPoint</Application>
  <PresentationFormat>Předvádění na obrazovce (4:3)</PresentationFormat>
  <Paragraphs>401</Paragraphs>
  <Slides>43</Slides>
  <Notes>43</Notes>
  <HiddenSlides>0</HiddenSlides>
  <MMClips>0</MMClips>
  <ScaleCrop>false</ScaleCrop>
  <HeadingPairs>
    <vt:vector size="4" baseType="variant">
      <vt:variant>
        <vt:lpstr>Motiv</vt:lpstr>
      </vt:variant>
      <vt:variant>
        <vt:i4>2</vt:i4>
      </vt:variant>
      <vt:variant>
        <vt:lpstr>Nadpisy snímků</vt:lpstr>
      </vt:variant>
      <vt:variant>
        <vt:i4>43</vt:i4>
      </vt:variant>
    </vt:vector>
  </HeadingPairs>
  <TitlesOfParts>
    <vt:vector size="45" baseType="lpstr">
      <vt:lpstr>Office Theme</vt:lpstr>
      <vt:lpstr>Default Design</vt:lpstr>
      <vt:lpstr>Virtual Spherical Lights for Many-Light Rendering of Glossy Scenes</vt:lpstr>
      <vt:lpstr>Global Illumination Effects</vt:lpstr>
      <vt:lpstr>Faster algorithms exist…</vt:lpstr>
      <vt:lpstr>Glossy Inter-reflections</vt:lpstr>
      <vt:lpstr>Previous Work</vt:lpstr>
      <vt:lpstr>Previous Work – Instant Radiosity</vt:lpstr>
      <vt:lpstr>Limitations of Instant Radiosity</vt:lpstr>
      <vt:lpstr>Previous Work on Compensation</vt:lpstr>
      <vt:lpstr>Our Method</vt:lpstr>
      <vt:lpstr>Outline</vt:lpstr>
      <vt:lpstr>Outline</vt:lpstr>
      <vt:lpstr>Instant Radiosity</vt:lpstr>
      <vt:lpstr>Instant Radiosity</vt:lpstr>
      <vt:lpstr>Instant Radiosity</vt:lpstr>
      <vt:lpstr>Emission Distribution of a VPL</vt:lpstr>
      <vt:lpstr>Glossy VPL Emission: Illumination Spikes </vt:lpstr>
      <vt:lpstr>Remaining Spikes</vt:lpstr>
      <vt:lpstr>Snímek 18</vt:lpstr>
      <vt:lpstr>Instant Radiosity: The Practical Version</vt:lpstr>
      <vt:lpstr>Comparison</vt:lpstr>
      <vt:lpstr>Outline</vt:lpstr>
      <vt:lpstr>Motivation</vt:lpstr>
      <vt:lpstr>VPL to VSL</vt:lpstr>
      <vt:lpstr>Light Contribution</vt:lpstr>
      <vt:lpstr>Light Contribution</vt:lpstr>
      <vt:lpstr>Simplifying Assumptions</vt:lpstr>
      <vt:lpstr>Light Contribution Updated</vt:lpstr>
      <vt:lpstr>Virtual Spherical Light</vt:lpstr>
      <vt:lpstr>Outline</vt:lpstr>
      <vt:lpstr>Computing the VSL integral</vt:lpstr>
      <vt:lpstr>Implementation</vt:lpstr>
      <vt:lpstr>Outline</vt:lpstr>
      <vt:lpstr>Results: Kitchen</vt:lpstr>
      <vt:lpstr>Results: Disney Concert Hall</vt:lpstr>
      <vt:lpstr>Results: Anisotropic Tableau</vt:lpstr>
      <vt:lpstr>Error Images (Indirect Only)</vt:lpstr>
      <vt:lpstr>Limitations: Blurring</vt:lpstr>
      <vt:lpstr>Other Limitations</vt:lpstr>
      <vt:lpstr>Conclusion</vt:lpstr>
      <vt:lpstr>The Problem, Numerically</vt:lpstr>
      <vt:lpstr>The Problem Revision</vt:lpstr>
      <vt:lpstr>Another Example</vt:lpstr>
      <vt:lpstr>The Missing Components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Spherical Lights for Many-Light Rendering of Glossy Scenes</dc:title>
  <dc:creator>milos</dc:creator>
  <cp:lastModifiedBy>Jaroslav Křivánek</cp:lastModifiedBy>
  <cp:revision>315</cp:revision>
  <dcterms:created xsi:type="dcterms:W3CDTF">2006-08-16T00:00:00Z</dcterms:created>
  <dcterms:modified xsi:type="dcterms:W3CDTF">2009-12-19T23:25:14Z</dcterms:modified>
</cp:coreProperties>
</file>